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8" r:id="rId57"/>
    <p:sldId id="311" r:id="rId58"/>
    <p:sldId id="307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x="18288000" cy="10287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95" autoAdjust="0"/>
    <p:restoredTop sz="97489" autoAdjust="0"/>
  </p:normalViewPr>
  <p:slideViewPr>
    <p:cSldViewPr snapToGrid="0">
      <p:cViewPr varScale="1">
        <p:scale>
          <a:sx n="111" d="100"/>
          <a:sy n="111" d="100"/>
        </p:scale>
        <p:origin x="11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93529F8-1D28-4FB5-AD25-1038FFA44678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1C7919-4226-4A37-BA0C-4C230214363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5737CD4-5256-477F-895E-72C13CABE5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D79FF4-237F-4111-89C9-6FA714F3B9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C6F99BA-1194-4A18-9DD1-1ACD23F8B0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219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 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1ECD86E-B82B-4430-83BD-82B371ADB580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2440" y="4222800"/>
            <a:ext cx="12840120" cy="29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0329AC-C7C4-4972-93AC-5A627D86D2BC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14400" y="2365920"/>
            <a:ext cx="79549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9418320" y="2365920"/>
            <a:ext cx="79549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39BD22-0003-4398-B49D-6106DD190FCA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dt" idx="11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sldNum" idx="12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DE0F64-629A-434A-AC64-1A2761116A01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g object 16"/>
          <p:cNvPicPr/>
          <p:nvPr/>
        </p:nvPicPr>
        <p:blipFill>
          <a:blip r:embed="rId3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3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dt" idx="14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15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185FD0-4852-4E1E-AA4C-6AC61C5C9958}" type="slidenum">
              <a:rPr lang="en-US" sz="1400" b="0" strike="noStrike" spc="-1">
                <a:solidFill>
                  <a:schemeClr val="dk1">
                    <a:tint val="75000"/>
                  </a:schemeClr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doka.guide/js/events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.spec.whatwg.org/multipage/indices.html#event-input-chang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onload-ondomcontentloaded#domcontentloaded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Events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2440" y="2640240"/>
            <a:ext cx="935136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8800" b="1" strike="noStrike" spc="-1">
                <a:solidFill>
                  <a:srgbClr val="C91C4B"/>
                </a:solidFill>
                <a:latin typeface="Arial"/>
              </a:rPr>
              <a:t>Введение</a:t>
            </a:r>
            <a:r>
              <a:rPr lang="en-US" sz="8800" b="1" strike="noStrike" spc="-301">
                <a:solidFill>
                  <a:srgbClr val="C91C4B"/>
                </a:solidFill>
                <a:latin typeface="Arial"/>
              </a:rPr>
              <a:t> </a:t>
            </a:r>
            <a:r>
              <a:rPr lang="en-US" sz="8800" b="1" strike="noStrike" spc="-1">
                <a:solidFill>
                  <a:srgbClr val="C91C4B"/>
                </a:solidFill>
                <a:latin typeface="Arial"/>
              </a:rPr>
              <a:t>в</a:t>
            </a:r>
            <a:r>
              <a:rPr lang="en-US" sz="8800" b="1" strike="noStrike" spc="-307">
                <a:solidFill>
                  <a:srgbClr val="C91C4B"/>
                </a:solidFill>
                <a:latin typeface="Arial"/>
              </a:rPr>
              <a:t> </a:t>
            </a:r>
            <a:r>
              <a:rPr lang="en-US" sz="8800" b="1" strike="noStrike" spc="-26">
                <a:solidFill>
                  <a:srgbClr val="C91C4B"/>
                </a:solidFill>
                <a:latin typeface="Arial"/>
              </a:rPr>
              <a:t>DOM</a:t>
            </a:r>
            <a:endParaRPr lang="en-US" sz="8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" name="object 3"/>
          <p:cNvPicPr/>
          <p:nvPr/>
        </p:nvPicPr>
        <p:blipFill>
          <a:blip r:embed="rId2"/>
          <a:stretch/>
        </p:blipFill>
        <p:spPr>
          <a:xfrm>
            <a:off x="12193560" y="114480"/>
            <a:ext cx="6094080" cy="10058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Создание</a:t>
            </a:r>
            <a:r>
              <a:rPr lang="en-US" sz="7200" b="1" strike="noStrike" spc="-21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60">
                <a:solidFill>
                  <a:srgbClr val="C91C4B"/>
                </a:solidFill>
                <a:latin typeface="Arial"/>
              </a:rPr>
              <a:t>DOM-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элемента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7" name="object 3"/>
          <p:cNvPicPr/>
          <p:nvPr/>
        </p:nvPicPr>
        <p:blipFill>
          <a:blip r:embed="rId2"/>
          <a:stretch/>
        </p:blipFill>
        <p:spPr>
          <a:xfrm>
            <a:off x="635040" y="5283360"/>
            <a:ext cx="12117960" cy="3034800"/>
          </a:xfrm>
          <a:prstGeom prst="rect">
            <a:avLst/>
          </a:prstGeom>
          <a:ln w="0">
            <a:noFill/>
          </a:ln>
        </p:spPr>
      </p:pic>
      <p:sp>
        <p:nvSpPr>
          <p:cNvPr id="68" name="object 4"/>
          <p:cNvSpPr/>
          <p:nvPr/>
        </p:nvSpPr>
        <p:spPr>
          <a:xfrm>
            <a:off x="622440" y="3053520"/>
            <a:ext cx="11004840" cy="14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Создание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DOM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элемента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помощью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метода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createElement()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и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добавление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элемента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DOM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дерево,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а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именно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body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помощью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метода</a:t>
            </a:r>
            <a:r>
              <a:rPr lang="en-US" sz="2800" b="0" strike="noStrike" spc="-13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append()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Атрибут</a:t>
            </a:r>
            <a:r>
              <a:rPr lang="en-US" sz="7200" b="1" strike="noStrike" spc="-36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defer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object 3"/>
          <p:cNvSpPr/>
          <p:nvPr/>
        </p:nvSpPr>
        <p:spPr>
          <a:xfrm>
            <a:off x="622440" y="3053520"/>
            <a:ext cx="10397160" cy="14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Атрибут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1" strike="noStrike" spc="-1">
                <a:solidFill>
                  <a:srgbClr val="202124"/>
                </a:solidFill>
                <a:latin typeface="Arial"/>
              </a:rPr>
              <a:t>defer</a:t>
            </a:r>
            <a:r>
              <a:rPr lang="en-US" sz="2800" b="1" strike="noStrike" spc="-151">
                <a:solidFill>
                  <a:srgbClr val="202124"/>
                </a:solidFill>
                <a:latin typeface="Arial"/>
              </a:rPr>
              <a:t> </a:t>
            </a:r>
            <a:r>
              <a:rPr lang="en-US" sz="2800" b="0" strike="noStrike" spc="-41">
                <a:solidFill>
                  <a:srgbClr val="202124"/>
                </a:solidFill>
                <a:latin typeface="Microsoft Sans Serif"/>
              </a:rPr>
              <a:t>запускает</a:t>
            </a:r>
            <a:r>
              <a:rPr lang="en-US" sz="2800" b="0" strike="noStrike" spc="-12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скрипт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только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после</a:t>
            </a:r>
            <a:r>
              <a:rPr lang="en-US" sz="2800" b="0" strike="noStrike" spc="-12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того,</a:t>
            </a:r>
            <a:r>
              <a:rPr lang="en-US" sz="2800" b="0" strike="noStrike" spc="-12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когда</a:t>
            </a:r>
            <a:r>
              <a:rPr lang="en-US" sz="2800" b="0" strike="noStrike" spc="-114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02124"/>
                </a:solidFill>
                <a:latin typeface="Microsoft Sans Serif"/>
              </a:rPr>
              <a:t>HTML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страница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будет</a:t>
            </a:r>
            <a:r>
              <a:rPr lang="en-US" sz="2800" b="0" strike="noStrike" spc="-10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полностью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202124"/>
                </a:solidFill>
                <a:latin typeface="Microsoft Sans Serif"/>
              </a:rPr>
              <a:t>загружена</a:t>
            </a:r>
            <a:r>
              <a:rPr lang="en-US" sz="2800" b="0" strike="noStrike" spc="-10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и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DOM-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элементы</a:t>
            </a:r>
            <a:r>
              <a:rPr lang="en-US" sz="2800" b="0" strike="noStrike" spc="-10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будут </a:t>
            </a:r>
            <a:r>
              <a:rPr lang="en-US" sz="2800" b="0" strike="noStrike" spc="-26">
                <a:solidFill>
                  <a:srgbClr val="202124"/>
                </a:solidFill>
                <a:latin typeface="Microsoft Sans Serif"/>
              </a:rPr>
              <a:t>готовы</a:t>
            </a:r>
            <a:r>
              <a:rPr lang="en-US" sz="2800" b="0" strike="noStrike" spc="-145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к</a:t>
            </a:r>
            <a:r>
              <a:rPr lang="en-US" sz="2800" b="0" strike="noStrike" spc="-137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работе.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object 4"/>
          <p:cNvPicPr/>
          <p:nvPr/>
        </p:nvPicPr>
        <p:blipFill>
          <a:blip r:embed="rId2"/>
          <a:stretch/>
        </p:blipFill>
        <p:spPr>
          <a:xfrm>
            <a:off x="635040" y="5077800"/>
            <a:ext cx="14858640" cy="4095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30960" cy="211068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Способы</a:t>
            </a:r>
            <a:r>
              <a:rPr lang="en-US" sz="7200" b="1" strike="noStrike" spc="-48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добавления элементов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3" name="object 3"/>
          <p:cNvPicPr/>
          <p:nvPr/>
        </p:nvPicPr>
        <p:blipFill>
          <a:blip r:embed="rId2"/>
          <a:stretch/>
        </p:blipFill>
        <p:spPr>
          <a:xfrm>
            <a:off x="4539930" y="4051367"/>
            <a:ext cx="9197640" cy="581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Добавление</a:t>
            </a:r>
            <a:r>
              <a:rPr lang="en-US" sz="7200" b="1" strike="noStrike" spc="-12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текста</a:t>
            </a:r>
            <a:r>
              <a:rPr lang="en-US" sz="7200" b="1" strike="noStrike" spc="-12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в</a:t>
            </a:r>
            <a:r>
              <a:rPr lang="en-US" sz="7200" b="1" strike="noStrike" spc="-12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32">
                <a:solidFill>
                  <a:srgbClr val="C91C4B"/>
                </a:solidFill>
                <a:latin typeface="Arial"/>
              </a:rPr>
              <a:t>элементы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5" name="object 3"/>
          <p:cNvPicPr/>
          <p:nvPr/>
        </p:nvPicPr>
        <p:blipFill>
          <a:blip r:embed="rId2"/>
          <a:stretch/>
        </p:blipFill>
        <p:spPr>
          <a:xfrm>
            <a:off x="635040" y="3027240"/>
            <a:ext cx="8222760" cy="4287600"/>
          </a:xfrm>
          <a:prstGeom prst="rect">
            <a:avLst/>
          </a:prstGeom>
          <a:ln w="0">
            <a:noFill/>
          </a:ln>
        </p:spPr>
      </p:pic>
      <p:pic>
        <p:nvPicPr>
          <p:cNvPr id="76" name="object 4"/>
          <p:cNvPicPr/>
          <p:nvPr/>
        </p:nvPicPr>
        <p:blipFill>
          <a:blip r:embed="rId3"/>
          <a:stretch/>
        </p:blipFill>
        <p:spPr>
          <a:xfrm>
            <a:off x="635040" y="7726680"/>
            <a:ext cx="10866960" cy="1988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2439" y="1563840"/>
            <a:ext cx="17562043" cy="1219617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6600" b="1" strike="noStrike" spc="-1" dirty="0" err="1">
                <a:solidFill>
                  <a:srgbClr val="C91C4B"/>
                </a:solidFill>
                <a:latin typeface="Arial"/>
              </a:rPr>
              <a:t>Создание</a:t>
            </a:r>
            <a:r>
              <a:rPr lang="en-US" sz="6600" b="1" strike="noStrike" spc="-245" dirty="0">
                <a:solidFill>
                  <a:srgbClr val="C91C4B"/>
                </a:solidFill>
                <a:latin typeface="Arial"/>
              </a:rPr>
              <a:t> </a:t>
            </a:r>
            <a:r>
              <a:rPr lang="en-US" sz="6600" b="1" strike="noStrike" spc="-52" dirty="0" err="1">
                <a:solidFill>
                  <a:srgbClr val="C91C4B"/>
                </a:solidFill>
                <a:latin typeface="Arial"/>
              </a:rPr>
              <a:t>элементов</a:t>
            </a:r>
            <a:r>
              <a:rPr lang="en-US" sz="6600" b="1" strike="noStrike" spc="-52" dirty="0">
                <a:solidFill>
                  <a:srgbClr val="C91C4B"/>
                </a:solidFill>
                <a:latin typeface="Arial"/>
              </a:rPr>
              <a:t> </a:t>
            </a:r>
            <a:r>
              <a:rPr lang="en-US" sz="6600" b="1" strike="noStrike" spc="-1" dirty="0" err="1">
                <a:solidFill>
                  <a:srgbClr val="C91C4B"/>
                </a:solidFill>
                <a:latin typeface="Arial"/>
              </a:rPr>
              <a:t>на</a:t>
            </a:r>
            <a:r>
              <a:rPr lang="en-US" sz="6600" b="1" strike="noStrike" spc="-151" dirty="0">
                <a:solidFill>
                  <a:srgbClr val="C91C4B"/>
                </a:solidFill>
                <a:latin typeface="Arial"/>
              </a:rPr>
              <a:t> </a:t>
            </a:r>
            <a:r>
              <a:rPr lang="en-US" sz="6600" b="1" strike="noStrike" spc="-1" dirty="0" err="1">
                <a:solidFill>
                  <a:srgbClr val="C91C4B"/>
                </a:solidFill>
                <a:latin typeface="Arial"/>
              </a:rPr>
              <a:t>основе</a:t>
            </a:r>
            <a:r>
              <a:rPr lang="en-US" sz="6600" b="1" strike="noStrike" spc="-151" dirty="0">
                <a:solidFill>
                  <a:srgbClr val="C91C4B"/>
                </a:solidFill>
                <a:latin typeface="Arial"/>
              </a:rPr>
              <a:t> </a:t>
            </a:r>
            <a:r>
              <a:rPr lang="en-US" sz="6600" b="1" strike="noStrike" spc="-12" dirty="0" err="1">
                <a:solidFill>
                  <a:srgbClr val="C91C4B"/>
                </a:solidFill>
                <a:latin typeface="Arial"/>
              </a:rPr>
              <a:t>массива</a:t>
            </a:r>
            <a:endParaRPr lang="en-US" sz="6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object 3"/>
          <p:cNvPicPr/>
          <p:nvPr/>
        </p:nvPicPr>
        <p:blipFill>
          <a:blip r:embed="rId2"/>
          <a:stretch/>
        </p:blipFill>
        <p:spPr>
          <a:xfrm>
            <a:off x="758880" y="4005360"/>
            <a:ext cx="9329760" cy="577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51">
                <a:solidFill>
                  <a:srgbClr val="C91C4B"/>
                </a:solidFill>
                <a:latin typeface="Arial"/>
              </a:rPr>
              <a:t>Р</a:t>
            </a:r>
            <a:r>
              <a:rPr lang="en-US" sz="7200" b="1" strike="noStrike" spc="24">
                <a:solidFill>
                  <a:srgbClr val="C91C4B"/>
                </a:solidFill>
                <a:latin typeface="Arial"/>
              </a:rPr>
              <a:t>е</a:t>
            </a:r>
            <a:r>
              <a:rPr lang="en-US" sz="7200" b="1" strike="noStrike" spc="-145">
                <a:solidFill>
                  <a:srgbClr val="C91C4B"/>
                </a:solidFill>
                <a:latin typeface="Arial"/>
              </a:rPr>
              <a:t>з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у</a:t>
            </a:r>
            <a:r>
              <a:rPr lang="en-US" sz="7200" b="1" strike="noStrike" spc="12">
                <a:solidFill>
                  <a:srgbClr val="C91C4B"/>
                </a:solidFill>
                <a:latin typeface="Arial"/>
              </a:rPr>
              <a:t>л</a:t>
            </a:r>
            <a:r>
              <a:rPr lang="en-US" sz="7200" b="1" strike="noStrike" spc="-605">
                <a:solidFill>
                  <a:srgbClr val="C91C4B"/>
                </a:solidFill>
                <a:latin typeface="Arial"/>
              </a:rPr>
              <a:t>ь</a:t>
            </a:r>
            <a:r>
              <a:rPr lang="en-US" sz="7200" b="1" strike="noStrike" spc="18">
                <a:solidFill>
                  <a:srgbClr val="C91C4B"/>
                </a:solidFill>
                <a:latin typeface="Arial"/>
              </a:rPr>
              <a:t>та</a:t>
            </a:r>
            <a:r>
              <a:rPr lang="en-US" sz="7200" b="1" strike="noStrike" spc="29">
                <a:solidFill>
                  <a:srgbClr val="C91C4B"/>
                </a:solidFill>
                <a:latin typeface="Arial"/>
              </a:rPr>
              <a:t>т</a:t>
            </a:r>
            <a:r>
              <a:rPr lang="en-US" sz="7200" b="1" strike="noStrike" spc="-17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в</a:t>
            </a:r>
            <a:r>
              <a:rPr lang="en-US" sz="7200" b="1" strike="noStrike" spc="-17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" name="object 3"/>
          <p:cNvPicPr/>
          <p:nvPr/>
        </p:nvPicPr>
        <p:blipFill>
          <a:blip r:embed="rId2"/>
          <a:stretch/>
        </p:blipFill>
        <p:spPr>
          <a:xfrm>
            <a:off x="711360" y="4795920"/>
            <a:ext cx="14725440" cy="2990520"/>
          </a:xfrm>
          <a:prstGeom prst="rect">
            <a:avLst/>
          </a:prstGeom>
          <a:ln w="0">
            <a:noFill/>
          </a:ln>
        </p:spPr>
      </p:pic>
      <p:pic>
        <p:nvPicPr>
          <p:cNvPr id="81" name="object 4"/>
          <p:cNvPicPr/>
          <p:nvPr/>
        </p:nvPicPr>
        <p:blipFill>
          <a:blip r:embed="rId3"/>
          <a:stretch/>
        </p:blipFill>
        <p:spPr>
          <a:xfrm>
            <a:off x="635040" y="3272760"/>
            <a:ext cx="14801400" cy="135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Добавление</a:t>
            </a:r>
            <a:r>
              <a:rPr lang="en-US" sz="7200" b="1" strike="noStrike" spc="-22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атрибутов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object 3"/>
          <p:cNvPicPr/>
          <p:nvPr/>
        </p:nvPicPr>
        <p:blipFill>
          <a:blip r:embed="rId2"/>
          <a:stretch/>
        </p:blipFill>
        <p:spPr>
          <a:xfrm>
            <a:off x="635040" y="3328920"/>
            <a:ext cx="11925000" cy="135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setAttribute()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22440" y="4222800"/>
            <a:ext cx="12840120" cy="5888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13000"/>
              </a:lnSpc>
              <a:spcBef>
                <a:spcPts val="99"/>
              </a:spcBef>
              <a:buNone/>
            </a:pPr>
            <a:r>
              <a:rPr lang="en-US" sz="2800" b="0" strike="noStrike" spc="-46">
                <a:solidFill>
                  <a:schemeClr val="dk1"/>
                </a:solidFill>
                <a:latin typeface="Microsoft Sans Serif"/>
              </a:rPr>
              <a:t>Добавляет</a:t>
            </a:r>
            <a:r>
              <a:rPr lang="en-US" sz="2800" b="0" strike="noStrike" spc="-100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новый</a:t>
            </a:r>
            <a:r>
              <a:rPr lang="en-US" sz="2800" b="0" strike="noStrike" spc="-100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chemeClr val="dk1"/>
                </a:solidFill>
                <a:latin typeface="Microsoft Sans Serif"/>
              </a:rPr>
              <a:t>атрибут</a:t>
            </a:r>
            <a:r>
              <a:rPr lang="en-US" sz="2800" b="0" strike="noStrike" spc="-97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или</a:t>
            </a:r>
            <a:r>
              <a:rPr lang="en-US" sz="2800" b="0" strike="noStrike" spc="-100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chemeClr val="dk1"/>
                </a:solidFill>
                <a:latin typeface="Microsoft Sans Serif"/>
              </a:rPr>
              <a:t>изменяет</a:t>
            </a:r>
            <a:r>
              <a:rPr lang="en-US" sz="2800" b="0" strike="noStrike" spc="-97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chemeClr val="dk1"/>
                </a:solidFill>
                <a:latin typeface="Microsoft Sans Serif"/>
              </a:rPr>
              <a:t>значение</a:t>
            </a:r>
            <a:r>
              <a:rPr lang="en-US" sz="2800" b="0" strike="noStrike" spc="-100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chemeClr val="dk1"/>
                </a:solidFill>
                <a:latin typeface="Microsoft Sans Serif"/>
              </a:rPr>
              <a:t>существующего</a:t>
            </a:r>
            <a:r>
              <a:rPr lang="en-US" sz="2800" b="0" strike="noStrike" spc="-97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chemeClr val="dk1"/>
                </a:solidFill>
                <a:latin typeface="Microsoft Sans Serif"/>
              </a:rPr>
              <a:t>атрибута</a:t>
            </a:r>
            <a:r>
              <a:rPr lang="en-US" sz="2800" b="0" strike="noStrike" spc="-100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chemeClr val="dk1"/>
                </a:solidFill>
                <a:latin typeface="Microsoft Sans Serif"/>
              </a:rPr>
              <a:t>у </a:t>
            </a:r>
            <a:r>
              <a:rPr lang="en-US" sz="2800" b="0" strike="noStrike" spc="-12">
                <a:solidFill>
                  <a:schemeClr val="dk1"/>
                </a:solidFill>
                <a:latin typeface="Microsoft Sans Serif"/>
              </a:rPr>
              <a:t>выбранного</a:t>
            </a:r>
            <a:r>
              <a:rPr lang="en-US" sz="2800" b="0" strike="noStrike" spc="-137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chemeClr val="dk1"/>
                </a:solidFill>
                <a:latin typeface="Microsoft Sans Serif"/>
              </a:rPr>
              <a:t>элемента.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660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buNone/>
            </a:pPr>
            <a:r>
              <a:rPr lang="en-US" sz="2800" b="1" strike="noStrike" spc="-21">
                <a:solidFill>
                  <a:schemeClr val="dk1"/>
                </a:solidFill>
                <a:latin typeface="Arial"/>
              </a:rPr>
              <a:t>element.setAttribute(name,</a:t>
            </a:r>
            <a:r>
              <a:rPr lang="en-US" sz="2800" b="1" strike="noStrike" spc="24">
                <a:solidFill>
                  <a:schemeClr val="dk1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chemeClr val="dk1"/>
                </a:solidFill>
                <a:latin typeface="Arial"/>
              </a:rPr>
              <a:t>value);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name</a:t>
            </a:r>
            <a:r>
              <a:rPr lang="en-US" sz="2800" b="0" strike="noStrike" spc="-55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-</a:t>
            </a:r>
            <a:r>
              <a:rPr lang="en-US" sz="2800" b="0" strike="noStrike" spc="-55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имя</a:t>
            </a:r>
            <a:r>
              <a:rPr lang="en-US" sz="2800" b="0" strike="noStrike" spc="-55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chemeClr val="dk1"/>
                </a:solidFill>
                <a:latin typeface="Microsoft Sans Serif"/>
              </a:rPr>
              <a:t>атрибута</a:t>
            </a:r>
            <a:r>
              <a:rPr lang="en-US" sz="2800" b="0" strike="noStrike" spc="-55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chemeClr val="dk1"/>
                </a:solidFill>
                <a:latin typeface="Microsoft Sans Serif"/>
              </a:rPr>
              <a:t>(строка).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value</a:t>
            </a:r>
            <a:r>
              <a:rPr lang="en-US" sz="2800" b="0" strike="noStrike" spc="-66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Microsoft Sans Serif"/>
              </a:rPr>
              <a:t>-</a:t>
            </a:r>
            <a:r>
              <a:rPr lang="en-US" sz="2800" b="0" strike="noStrike" spc="-52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chemeClr val="dk1"/>
                </a:solidFill>
                <a:latin typeface="Microsoft Sans Serif"/>
              </a:rPr>
              <a:t>значение</a:t>
            </a:r>
            <a:r>
              <a:rPr lang="en-US" sz="2800" b="0" strike="noStrike" spc="-52">
                <a:solidFill>
                  <a:schemeClr val="dk1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chemeClr val="dk1"/>
                </a:solidFill>
                <a:latin typeface="Microsoft Sans Serif"/>
              </a:rPr>
              <a:t>атрибута.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removeAttribute()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object 3"/>
          <p:cNvSpPr/>
          <p:nvPr/>
        </p:nvSpPr>
        <p:spPr>
          <a:xfrm>
            <a:off x="622440" y="4282560"/>
            <a:ext cx="12011400" cy="235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removeAttribute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удаляет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атрибут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элемента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element.removeAttribute(attrName);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attrName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строка,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имя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атрибута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должен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удалён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element.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Добавление</a:t>
            </a:r>
            <a:r>
              <a:rPr lang="en-US" sz="7200" b="1" strike="noStrike" spc="-22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класса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object 3"/>
          <p:cNvSpPr/>
          <p:nvPr/>
        </p:nvSpPr>
        <p:spPr>
          <a:xfrm>
            <a:off x="622440" y="3053520"/>
            <a:ext cx="10471320" cy="14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добавления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класса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элементу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используется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специальный 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объект,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существует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у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DOM-элементов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classList.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object 4"/>
          <p:cNvPicPr/>
          <p:nvPr/>
        </p:nvPicPr>
        <p:blipFill>
          <a:blip r:embed="rId2"/>
          <a:stretch/>
        </p:blipFill>
        <p:spPr>
          <a:xfrm>
            <a:off x="614520" y="4513320"/>
            <a:ext cx="10793520" cy="508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/>
          <p:cNvSpPr/>
          <p:nvPr/>
        </p:nvSpPr>
        <p:spPr>
          <a:xfrm>
            <a:off x="1506960" y="3384360"/>
            <a:ext cx="3443760" cy="552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Узнать,</a:t>
            </a:r>
            <a:r>
              <a:rPr lang="en-US" sz="2600" b="1" strike="noStrike" spc="-12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что</a:t>
            </a:r>
            <a:r>
              <a:rPr lang="en-US" sz="2600" b="1" strike="noStrike" spc="-114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1">
                <a:solidFill>
                  <a:srgbClr val="000000"/>
                </a:solidFill>
                <a:latin typeface="Arial"/>
              </a:rPr>
              <a:t>такое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DOM</a:t>
            </a:r>
            <a:r>
              <a:rPr lang="en-US" sz="2600" b="1" strike="noStrike" spc="-15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2600" b="1" strike="noStrike" spc="-15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6">
                <a:solidFill>
                  <a:srgbClr val="000000"/>
                </a:solidFill>
                <a:latin typeface="Arial"/>
              </a:rPr>
              <a:t>DOM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9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элементы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1780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Научиться</a:t>
            </a:r>
            <a:r>
              <a:rPr lang="en-US" sz="2600" b="1" strike="noStrike" spc="-97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изменять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атрибуты</a:t>
            </a:r>
            <a:r>
              <a:rPr lang="en-US" sz="2600" b="1" strike="noStrike" spc="-16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1">
                <a:solidFill>
                  <a:srgbClr val="000000"/>
                </a:solidFill>
                <a:latin typeface="Arial"/>
              </a:rPr>
              <a:t>элементов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69"/>
              </a:spcBef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Узнать,</a:t>
            </a:r>
            <a:r>
              <a:rPr lang="en-US" sz="2600" b="1" strike="noStrike" spc="-12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что</a:t>
            </a:r>
            <a:r>
              <a:rPr lang="en-US" sz="2600" b="1" strike="noStrike" spc="-114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1">
                <a:solidFill>
                  <a:srgbClr val="000000"/>
                </a:solidFill>
                <a:latin typeface="Arial"/>
              </a:rPr>
              <a:t>такое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события</a:t>
            </a:r>
            <a:r>
              <a:rPr lang="en-US" sz="2600" b="1" strike="noStrike" spc="-97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2600" b="1" strike="noStrike" spc="-86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6">
                <a:solidFill>
                  <a:srgbClr val="000000"/>
                </a:solidFill>
                <a:latin typeface="Arial"/>
              </a:rPr>
              <a:t>как </a:t>
            </a: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создавать обработчики событий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object 3"/>
          <p:cNvSpPr/>
          <p:nvPr/>
        </p:nvSpPr>
        <p:spPr>
          <a:xfrm>
            <a:off x="63504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0" y="162007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9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63504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object 5"/>
          <p:cNvSpPr/>
          <p:nvPr/>
        </p:nvSpPr>
        <p:spPr>
          <a:xfrm>
            <a:off x="635040" y="676620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8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8"/>
                </a:lnTo>
                <a:lnTo>
                  <a:pt x="24575" y="89150"/>
                </a:lnTo>
                <a:lnTo>
                  <a:pt x="52721" y="52720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0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3"/>
                </a:lnTo>
                <a:lnTo>
                  <a:pt x="82602" y="172555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8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8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8"/>
                </a:moveTo>
                <a:lnTo>
                  <a:pt x="112228" y="167781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8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Цель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темы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10270080" y="3384360"/>
            <a:ext cx="3452040" cy="465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</a:rPr>
              <a:t>Научится</a:t>
            </a:r>
            <a:r>
              <a:rPr lang="en-US" sz="2600" b="1" strike="noStrike" spc="-1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создавать</a:t>
            </a:r>
            <a:r>
              <a:rPr lang="en-US" sz="2600" b="1" strike="noStrike" spc="-1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</a:rPr>
              <a:t>DOM</a:t>
            </a:r>
            <a:r>
              <a:rPr lang="en-US" sz="2600" b="1" strike="noStrike" spc="-7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элементы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20"/>
              </a:spcBef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</a:pP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Научиться</a:t>
            </a:r>
            <a:r>
              <a:rPr lang="en-US" sz="2600" b="1" strike="noStrike" spc="-1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1" dirty="0" err="1">
                <a:solidFill>
                  <a:srgbClr val="000000"/>
                </a:solidFill>
                <a:latin typeface="Arial"/>
              </a:rPr>
              <a:t>стилизовать</a:t>
            </a:r>
            <a:r>
              <a:rPr lang="en-US" sz="2600" b="1" strike="noStrike" spc="-2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элементы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24"/>
              </a:spcBef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</a:pP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Получить</a:t>
            </a:r>
            <a:r>
              <a:rPr lang="en-US" sz="2600" b="1" strike="noStrike" spc="-1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</a:rPr>
              <a:t>практику</a:t>
            </a:r>
            <a:r>
              <a:rPr lang="en-US" sz="2600" b="1" strike="noStrike" spc="-157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52" dirty="0">
                <a:solidFill>
                  <a:srgbClr val="000000"/>
                </a:solidFill>
                <a:latin typeface="Arial"/>
              </a:rPr>
              <a:t>в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Arial"/>
              </a:rPr>
              <a:t>работе</a:t>
            </a:r>
            <a:r>
              <a:rPr lang="en-US" sz="2600" b="1" strike="noStrike" spc="-72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sz="2600" b="1" spc="-1" dirty="0">
                <a:solidFill>
                  <a:srgbClr val="000000"/>
                </a:solidFill>
                <a:latin typeface="Arial"/>
              </a:rPr>
              <a:t>с</a:t>
            </a:r>
            <a:r>
              <a:rPr lang="en-US" sz="2600" b="1" strike="noStrike" spc="-72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600" b="1" strike="noStrike" spc="-26" dirty="0">
                <a:solidFill>
                  <a:srgbClr val="000000"/>
                </a:solidFill>
                <a:latin typeface="Arial"/>
              </a:rPr>
              <a:t>DOM </a:t>
            </a:r>
            <a:r>
              <a:rPr lang="en-US" sz="2600" b="1" strike="noStrike" spc="-12" dirty="0" err="1">
                <a:solidFill>
                  <a:srgbClr val="000000"/>
                </a:solidFill>
                <a:latin typeface="Arial"/>
              </a:rPr>
              <a:t>элементами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object 8"/>
          <p:cNvSpPr/>
          <p:nvPr/>
        </p:nvSpPr>
        <p:spPr>
          <a:xfrm>
            <a:off x="939816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1" y="162007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object 9"/>
          <p:cNvSpPr/>
          <p:nvPr/>
        </p:nvSpPr>
        <p:spPr>
          <a:xfrm>
            <a:off x="939816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9398160" y="676620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8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8"/>
                </a:lnTo>
                <a:lnTo>
                  <a:pt x="24575" y="89150"/>
                </a:lnTo>
                <a:lnTo>
                  <a:pt x="52720" y="52720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0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3"/>
                </a:lnTo>
                <a:lnTo>
                  <a:pt x="82602" y="172555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8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8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8"/>
                </a:moveTo>
                <a:lnTo>
                  <a:pt x="112227" y="167781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8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Методы</a:t>
            </a:r>
            <a:r>
              <a:rPr lang="en-US" sz="7200" b="1" strike="noStrike" spc="-46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classList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object 3"/>
          <p:cNvSpPr/>
          <p:nvPr/>
        </p:nvSpPr>
        <p:spPr>
          <a:xfrm>
            <a:off x="1506960" y="3308040"/>
            <a:ext cx="3517560" cy="433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81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add()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6"/>
              </a:spcBef>
            </a:pPr>
            <a:r>
              <a:rPr lang="en-US" sz="2600" b="0" strike="noStrike" spc="-41">
                <a:solidFill>
                  <a:srgbClr val="000000"/>
                </a:solidFill>
                <a:latin typeface="Microsoft Sans Serif"/>
              </a:rPr>
              <a:t>Добавляет</a:t>
            </a:r>
            <a:r>
              <a:rPr lang="en-US" sz="26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2">
                <a:solidFill>
                  <a:srgbClr val="000000"/>
                </a:solidFill>
                <a:latin typeface="Microsoft Sans Serif"/>
              </a:rPr>
              <a:t>класс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976"/>
              </a:spcBef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toggle()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601"/>
              </a:spcBef>
            </a:pPr>
            <a:r>
              <a:rPr lang="en-US" sz="2600" b="0" strike="noStrike" spc="-41">
                <a:solidFill>
                  <a:srgbClr val="000000"/>
                </a:solidFill>
                <a:latin typeface="Microsoft Sans Serif"/>
              </a:rPr>
              <a:t>Добавляет</a:t>
            </a:r>
            <a:r>
              <a:rPr lang="en-US" sz="26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класс,</a:t>
            </a:r>
            <a:r>
              <a:rPr lang="en-US" sz="26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21">
                <a:solidFill>
                  <a:srgbClr val="000000"/>
                </a:solidFill>
                <a:latin typeface="Microsoft Sans Serif"/>
              </a:rPr>
              <a:t>если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lang="en-US" sz="26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нет</a:t>
            </a:r>
            <a:r>
              <a:rPr lang="en-US" sz="26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6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2">
                <a:solidFill>
                  <a:srgbClr val="000000"/>
                </a:solidFill>
                <a:latin typeface="Microsoft Sans Serif"/>
              </a:rPr>
              <a:t>удаляет,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lang="en-US" sz="26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он</a:t>
            </a:r>
            <a:r>
              <a:rPr lang="en-US" sz="26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уже</a:t>
            </a:r>
            <a:r>
              <a:rPr lang="en-US" sz="26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21">
                <a:solidFill>
                  <a:srgbClr val="000000"/>
                </a:solidFill>
                <a:latin typeface="Microsoft Sans Serif"/>
              </a:rPr>
              <a:t>было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добавлен</a:t>
            </a:r>
            <a:r>
              <a:rPr lang="en-US" sz="26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2">
                <a:solidFill>
                  <a:srgbClr val="000000"/>
                </a:solidFill>
                <a:latin typeface="Microsoft Sans Serif"/>
              </a:rPr>
              <a:t>ранее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object 4"/>
          <p:cNvSpPr/>
          <p:nvPr/>
        </p:nvSpPr>
        <p:spPr>
          <a:xfrm>
            <a:off x="63504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0" y="162007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9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object 5"/>
          <p:cNvSpPr/>
          <p:nvPr/>
        </p:nvSpPr>
        <p:spPr>
          <a:xfrm>
            <a:off x="63504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object 6"/>
          <p:cNvSpPr/>
          <p:nvPr/>
        </p:nvSpPr>
        <p:spPr>
          <a:xfrm>
            <a:off x="10270080" y="3308040"/>
            <a:ext cx="3042000" cy="349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81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remove()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6"/>
              </a:spcBef>
            </a:pPr>
            <a:r>
              <a:rPr lang="en-US" sz="2600" b="0" strike="noStrike" spc="-26">
                <a:solidFill>
                  <a:srgbClr val="000000"/>
                </a:solidFill>
                <a:latin typeface="Microsoft Sans Serif"/>
              </a:rPr>
              <a:t>Удаляет</a:t>
            </a:r>
            <a:r>
              <a:rPr lang="en-US" sz="2600" b="0" strike="noStrike" spc="-13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2">
                <a:solidFill>
                  <a:srgbClr val="000000"/>
                </a:solidFill>
                <a:latin typeface="Microsoft Sans Serif"/>
              </a:rPr>
              <a:t>класс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66"/>
              </a:spcBef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9000"/>
              </a:lnSpc>
            </a:pPr>
            <a:r>
              <a:rPr lang="en-US" sz="2600" b="1" strike="noStrike" spc="-12">
                <a:solidFill>
                  <a:srgbClr val="000000"/>
                </a:solidFill>
                <a:latin typeface="Arial"/>
              </a:rPr>
              <a:t>contains() </a:t>
            </a:r>
            <a:r>
              <a:rPr lang="en-US" sz="2600" b="0" strike="noStrike" spc="-21">
                <a:solidFill>
                  <a:srgbClr val="000000"/>
                </a:solidFill>
                <a:latin typeface="Microsoft Sans Serif"/>
              </a:rPr>
              <a:t>Проверяет</a:t>
            </a:r>
            <a:r>
              <a:rPr lang="en-US" sz="26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2">
                <a:solidFill>
                  <a:srgbClr val="000000"/>
                </a:solidFill>
                <a:latin typeface="Microsoft Sans Serif"/>
              </a:rPr>
              <a:t>наличие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класса</a:t>
            </a:r>
            <a:r>
              <a:rPr lang="en-US" sz="26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Microsoft Sans Serif"/>
              </a:rPr>
              <a:t>у</a:t>
            </a:r>
            <a:r>
              <a:rPr lang="en-US" sz="26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600" b="0" strike="noStrike" spc="-12">
                <a:solidFill>
                  <a:srgbClr val="000000"/>
                </a:solidFill>
                <a:latin typeface="Microsoft Sans Serif"/>
              </a:rPr>
              <a:t>элемента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object 7"/>
          <p:cNvSpPr/>
          <p:nvPr/>
        </p:nvSpPr>
        <p:spPr>
          <a:xfrm>
            <a:off x="939816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1" y="162007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object 8"/>
          <p:cNvSpPr/>
          <p:nvPr/>
        </p:nvSpPr>
        <p:spPr>
          <a:xfrm>
            <a:off x="939816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cxn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008320" cy="211068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Получение</a:t>
            </a:r>
            <a:r>
              <a:rPr lang="en-US" sz="7200" b="1" strike="noStrike" spc="-29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элементов</a:t>
            </a:r>
            <a:r>
              <a:rPr lang="en-US" sz="7200" b="1" strike="noStrike" spc="-31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из</a:t>
            </a:r>
            <a:r>
              <a:rPr lang="en-US" sz="7200" b="1" strike="noStrike" spc="-28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DOM-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дерева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object 3"/>
          <p:cNvSpPr/>
          <p:nvPr/>
        </p:nvSpPr>
        <p:spPr>
          <a:xfrm>
            <a:off x="622440" y="4222800"/>
            <a:ext cx="13098600" cy="43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получения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элементов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из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dom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дерева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вы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можете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использовать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следующие методы: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pos="469440" algn="l"/>
              </a:tabLst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получить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id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document.getElementById('elem')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313130"/>
              </a:buClr>
              <a:buFont typeface="OpenSymbol"/>
              <a:buChar char="-"/>
              <a:tabLst>
                <a:tab pos="469440" algn="l"/>
              </a:tabLst>
            </a:pP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получить</a:t>
            </a:r>
            <a:r>
              <a:rPr lang="en-US" sz="2800" b="0" strike="noStrike" spc="-4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по</a:t>
            </a:r>
            <a:r>
              <a:rPr lang="en-US" sz="2800" b="0" strike="noStrike" spc="-3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классу</a:t>
            </a:r>
            <a:r>
              <a:rPr lang="en-US" sz="2800" b="0" strike="noStrike" spc="-3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(CSS</a:t>
            </a:r>
            <a:r>
              <a:rPr lang="en-US" sz="2800" b="0" strike="noStrike" spc="-4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313130"/>
                </a:solidFill>
                <a:latin typeface="Microsoft Sans Serif"/>
              </a:rPr>
              <a:t>селектору)</a:t>
            </a:r>
            <a:r>
              <a:rPr lang="en-US" sz="2800" b="0" strike="noStrike" spc="-3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document.querySelector('.text-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box’')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47400">
              <a:lnSpc>
                <a:spcPct val="113000"/>
              </a:lnSpc>
              <a:buClr>
                <a:srgbClr val="313130"/>
              </a:buClr>
              <a:buFont typeface="OpenSymbol"/>
              <a:buChar char="-"/>
              <a:tabLst>
                <a:tab pos="469800" algn="l"/>
              </a:tabLst>
            </a:pP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получить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по</a:t>
            </a:r>
            <a:r>
              <a:rPr lang="en-US" sz="2800" b="0" strike="noStrike" spc="-7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классу</a:t>
            </a:r>
            <a:r>
              <a:rPr lang="en-US" sz="2800" b="0" strike="noStrike" spc="-7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(CSS</a:t>
            </a:r>
            <a:r>
              <a:rPr lang="en-US" sz="2800" b="0" strike="noStrike" spc="-8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313130"/>
                </a:solidFill>
                <a:latin typeface="Microsoft Sans Serif"/>
              </a:rPr>
              <a:t>селектору)</a:t>
            </a:r>
            <a:r>
              <a:rPr lang="en-US" sz="2800" b="0" strike="noStrike" spc="-8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набор</a:t>
            </a:r>
            <a:r>
              <a:rPr lang="en-US" sz="2800" b="0" strike="noStrike" spc="-7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элементов </a:t>
            </a: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document.querySelectorAll('.list</a:t>
            </a:r>
            <a:r>
              <a:rPr lang="en-US" sz="2800" b="0" strike="noStrike" spc="11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li’')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313130"/>
              </a:buClr>
              <a:buFont typeface="OpenSymbol"/>
              <a:buChar char="-"/>
              <a:tabLst>
                <a:tab pos="469440" algn="l"/>
              </a:tabLst>
            </a:pP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получить</a:t>
            </a:r>
            <a:r>
              <a:rPr lang="en-US" sz="2800" b="0" strike="noStrike" spc="-137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по</a:t>
            </a:r>
            <a:r>
              <a:rPr lang="en-US" sz="2800" b="0" strike="noStrike" spc="-12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имени</a:t>
            </a:r>
            <a:r>
              <a:rPr lang="en-US" sz="2800" b="0" strike="noStrike" spc="-12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тега</a:t>
            </a:r>
            <a:r>
              <a:rPr lang="en-US" sz="2800" b="0" strike="noStrike" spc="-13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document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.getElementsByTagName('div');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object 3"/>
          <p:cNvPicPr/>
          <p:nvPr/>
        </p:nvPicPr>
        <p:blipFill>
          <a:blip r:embed="rId2"/>
          <a:stretch/>
        </p:blipFill>
        <p:spPr>
          <a:xfrm>
            <a:off x="576360" y="3375360"/>
            <a:ext cx="11810520" cy="304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getElementById()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object 3"/>
          <p:cNvSpPr/>
          <p:nvPr/>
        </p:nvSpPr>
        <p:spPr>
          <a:xfrm>
            <a:off x="622440" y="4282560"/>
            <a:ext cx="12683880" cy="285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ссылку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на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по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идентификатору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ID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element</a:t>
            </a:r>
            <a:r>
              <a:rPr lang="en-US" sz="2800" b="1" strike="noStrike" spc="-72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=</a:t>
            </a:r>
            <a:r>
              <a:rPr lang="en-US" sz="2800" b="1" strike="noStrike" spc="-72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document.getElementById(id);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0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70308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id 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	строка,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являющаяся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уникальным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идентификатором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искомого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элемента.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querySelector()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object 3"/>
          <p:cNvSpPr/>
          <p:nvPr/>
        </p:nvSpPr>
        <p:spPr>
          <a:xfrm>
            <a:off x="622440" y="3367440"/>
            <a:ext cx="13507200" cy="344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querySelector()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первый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(Element)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документа,</a:t>
            </a:r>
            <a:r>
              <a:rPr lang="en-US" sz="2800" b="0" strike="noStrike" spc="-1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который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соответствует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указанному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селектору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группе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селекторов.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совпадений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не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найдено,</a:t>
            </a:r>
            <a:r>
              <a:rPr lang="en-US" sz="2800" b="0" strike="noStrike" spc="-13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значение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null.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element</a:t>
            </a:r>
            <a:r>
              <a:rPr lang="en-US" sz="2800" b="1" strike="noStrike" spc="-72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=</a:t>
            </a:r>
            <a:r>
              <a:rPr lang="en-US" sz="2800" b="1" strike="noStrike" spc="-72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document.querySelector(selectors);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0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selectors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селекторы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querySelectorAll()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object 3"/>
          <p:cNvSpPr/>
          <p:nvPr/>
        </p:nvSpPr>
        <p:spPr>
          <a:xfrm>
            <a:off x="622440" y="3367440"/>
            <a:ext cx="13924440" cy="344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querySelectorAll()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Document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NodeList,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содержащий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все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найденные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элементы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документа,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соответствуют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указанному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селектору.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elementList</a:t>
            </a:r>
            <a:r>
              <a:rPr lang="en-US" sz="2800" b="1" strike="noStrike" spc="-97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=</a:t>
            </a:r>
            <a:r>
              <a:rPr lang="en-US" sz="2800" b="1" strike="noStrike" spc="-97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document.querySelectorAll(selectors);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0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selectors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селекторы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style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object 3"/>
          <p:cNvSpPr/>
          <p:nvPr/>
        </p:nvSpPr>
        <p:spPr>
          <a:xfrm>
            <a:off x="622440" y="3367440"/>
            <a:ext cx="13983480" cy="97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Свойство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style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724">
                <a:solidFill>
                  <a:srgbClr val="000000"/>
                </a:solidFill>
                <a:latin typeface="Microsoft Sans Serif"/>
              </a:rPr>
              <a:t>–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объект,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соответствует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тому,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содержится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атрибуте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"style"</a:t>
            </a:r>
            <a:r>
              <a:rPr lang="en-US" sz="28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HTML</a:t>
            </a:r>
            <a:r>
              <a:rPr lang="en-US" sz="2800" b="0" strike="noStrike" spc="-14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элемента.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3446280" cy="320076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03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События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Событие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в</a:t>
            </a:r>
            <a:r>
              <a:rPr lang="en-US" sz="7200" b="1" strike="noStrike" spc="-3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Javascript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object 3"/>
          <p:cNvSpPr/>
          <p:nvPr/>
        </p:nvSpPr>
        <p:spPr>
          <a:xfrm>
            <a:off x="622440" y="3205080"/>
            <a:ext cx="14066280" cy="14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1" strike="noStrike" spc="-1">
                <a:solidFill>
                  <a:srgbClr val="313130"/>
                </a:solidFill>
                <a:latin typeface="Arial"/>
              </a:rPr>
              <a:t>Событие</a:t>
            </a:r>
            <a:r>
              <a:rPr lang="en-US" sz="2800" b="1" strike="noStrike" spc="-106">
                <a:solidFill>
                  <a:srgbClr val="313130"/>
                </a:solidFill>
                <a:latin typeface="Arial"/>
              </a:rPr>
              <a:t> </a:t>
            </a:r>
            <a:r>
              <a:rPr lang="en-US" sz="2800" b="0" strike="noStrike" spc="724">
                <a:solidFill>
                  <a:srgbClr val="313130"/>
                </a:solidFill>
                <a:latin typeface="Microsoft Sans Serif"/>
              </a:rPr>
              <a:t>–</a:t>
            </a:r>
            <a:r>
              <a:rPr lang="en-US" sz="2800" b="0" strike="noStrike" spc="-7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это</a:t>
            </a:r>
            <a:r>
              <a:rPr lang="en-US" sz="2800" b="0" strike="noStrike" spc="-6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46">
                <a:solidFill>
                  <a:srgbClr val="313130"/>
                </a:solidFill>
                <a:latin typeface="Microsoft Sans Serif"/>
              </a:rPr>
              <a:t>отклик</a:t>
            </a:r>
            <a:r>
              <a:rPr lang="en-US" sz="2800" b="0" strike="noStrike" spc="-7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от</a:t>
            </a:r>
            <a:r>
              <a:rPr lang="en-US" sz="2800" b="0" strike="noStrike" spc="-7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браузера</a:t>
            </a:r>
            <a:r>
              <a:rPr lang="en-US" sz="2800" b="0" strike="noStrike" spc="-7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о</a:t>
            </a:r>
            <a:r>
              <a:rPr lang="en-US" sz="2800" b="0" strike="noStrike" spc="-6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том,</a:t>
            </a:r>
            <a:r>
              <a:rPr lang="en-US" sz="2800" b="0" strike="noStrike" spc="-7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что</a:t>
            </a:r>
            <a:r>
              <a:rPr lang="en-US" sz="2800" b="0" strike="noStrike" spc="-7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313130"/>
                </a:solidFill>
                <a:latin typeface="Microsoft Sans Serif"/>
              </a:rPr>
              <a:t>что-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то</a:t>
            </a:r>
            <a:r>
              <a:rPr lang="en-US" sz="2800" b="0" strike="noStrike" spc="-6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произошло.</a:t>
            </a:r>
            <a:r>
              <a:rPr lang="en-US" sz="2800" b="0" strike="noStrike" spc="-75">
                <a:solidFill>
                  <a:srgbClr val="313130"/>
                </a:solidFill>
                <a:latin typeface="Microsoft Sans Serif"/>
              </a:rPr>
              <a:t>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Все</a:t>
            </a:r>
            <a:r>
              <a:rPr lang="en-US" sz="2800" b="0" strike="noStrike" spc="-7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DOM-элементы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подают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Microsoft Sans Serif"/>
              </a:rPr>
              <a:t>такие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313130"/>
                </a:solidFill>
                <a:latin typeface="Microsoft Sans Serif"/>
              </a:rPr>
              <a:t>отклики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(хотя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события</a:t>
            </a:r>
            <a:r>
              <a:rPr lang="en-US" sz="2800" b="0" strike="noStrike" spc="-8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бывают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и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не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только</a:t>
            </a:r>
            <a:r>
              <a:rPr lang="en-US" sz="2800" b="0" strike="noStrike" spc="-8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в</a:t>
            </a:r>
            <a:r>
              <a:rPr lang="en-US" sz="2800" b="0" strike="noStrike" spc="-8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DOM).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Обработчик</a:t>
            </a:r>
            <a:r>
              <a:rPr lang="en-US" sz="7200" b="1" strike="noStrike" spc="-43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события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object 3"/>
          <p:cNvSpPr/>
          <p:nvPr/>
        </p:nvSpPr>
        <p:spPr>
          <a:xfrm>
            <a:off x="622440" y="3205080"/>
            <a:ext cx="17208360" cy="4996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1" strike="noStrike" spc="-1" dirty="0" err="1">
                <a:solidFill>
                  <a:srgbClr val="313130"/>
                </a:solidFill>
                <a:latin typeface="Arial"/>
              </a:rPr>
              <a:t>Обработчик</a:t>
            </a:r>
            <a:r>
              <a:rPr lang="en-US" sz="2800" b="1" strike="noStrike" spc="-120" dirty="0">
                <a:solidFill>
                  <a:srgbClr val="313130"/>
                </a:solidFill>
                <a:latin typeface="Arial"/>
              </a:rPr>
              <a:t> </a:t>
            </a:r>
            <a:r>
              <a:rPr lang="en-US" sz="2800" b="1" strike="noStrike" spc="-1" dirty="0" err="1">
                <a:solidFill>
                  <a:srgbClr val="313130"/>
                </a:solidFill>
                <a:latin typeface="Arial"/>
              </a:rPr>
              <a:t>события</a:t>
            </a:r>
            <a:r>
              <a:rPr lang="en-US" sz="2800" b="1" strike="noStrike" spc="-92" dirty="0">
                <a:solidFill>
                  <a:srgbClr val="313130"/>
                </a:solidFill>
                <a:latin typeface="Arial"/>
              </a:rPr>
              <a:t> </a:t>
            </a:r>
            <a:r>
              <a:rPr lang="en-US" sz="2800" b="0" strike="noStrike" spc="724" dirty="0">
                <a:solidFill>
                  <a:srgbClr val="313130"/>
                </a:solidFill>
                <a:latin typeface="Microsoft Sans Serif"/>
              </a:rPr>
              <a:t>–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313130"/>
                </a:solidFill>
                <a:latin typeface="Microsoft Sans Serif"/>
              </a:rPr>
              <a:t>функция</a:t>
            </a:r>
            <a:r>
              <a:rPr lang="en-US" sz="2800" b="0" strike="noStrike" spc="-21" dirty="0">
                <a:solidFill>
                  <a:srgbClr val="313130"/>
                </a:solidFill>
                <a:latin typeface="Microsoft Sans Serif"/>
              </a:rPr>
              <a:t>,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313130"/>
                </a:solidFill>
                <a:latin typeface="Microsoft Sans Serif"/>
              </a:rPr>
              <a:t>которая</a:t>
            </a:r>
            <a:r>
              <a:rPr lang="en-US" sz="2800" b="0" strike="noStrike" spc="-12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5" dirty="0" err="1">
                <a:solidFill>
                  <a:srgbClr val="313130"/>
                </a:solidFill>
                <a:latin typeface="Microsoft Sans Serif"/>
              </a:rPr>
              <a:t>запускается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при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60" dirty="0" err="1" smtClean="0">
                <a:solidFill>
                  <a:srgbClr val="313130"/>
                </a:solidFill>
                <a:latin typeface="Microsoft Sans Serif"/>
              </a:rPr>
              <a:t>каком</a:t>
            </a:r>
            <a:r>
              <a:rPr lang="ru-RU" sz="2800" spc="-80" dirty="0">
                <a:solidFill>
                  <a:srgbClr val="313130"/>
                </a:solidFill>
                <a:latin typeface="Microsoft Sans Serif"/>
              </a:rPr>
              <a:t>-</a:t>
            </a:r>
            <a:r>
              <a:rPr lang="en-US" sz="2800" b="0" strike="noStrike" spc="-1" dirty="0" err="1" smtClean="0">
                <a:solidFill>
                  <a:srgbClr val="313130"/>
                </a:solidFill>
                <a:latin typeface="Microsoft Sans Serif"/>
              </a:rPr>
              <a:t>то</a:t>
            </a:r>
            <a:r>
              <a:rPr lang="en-US" sz="2800" b="0" strike="noStrike" spc="-86" dirty="0" smtClean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313130"/>
                </a:solidFill>
                <a:latin typeface="Microsoft Sans Serif"/>
              </a:rPr>
              <a:t>событии</a:t>
            </a:r>
            <a:r>
              <a:rPr lang="en-US" sz="2800" b="0" strike="noStrike" spc="-12" dirty="0">
                <a:solidFill>
                  <a:srgbClr val="313130"/>
                </a:solidFill>
                <a:latin typeface="Microsoft Sans Serif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/>
          <p:nvPr/>
        </p:nvPicPr>
        <p:blipFill>
          <a:blip r:embed="rId2"/>
          <a:stretch/>
        </p:blipFill>
        <p:spPr>
          <a:xfrm>
            <a:off x="8700120" y="652320"/>
            <a:ext cx="9587520" cy="96343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9423720" cy="320076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01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lang="en-US" sz="6000" b="1" strike="noStrike" spc="-46">
                <a:solidFill>
                  <a:srgbClr val="000000"/>
                </a:solidFill>
                <a:latin typeface="Arial"/>
              </a:rPr>
              <a:t>DOM-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дерево</a:t>
            </a:r>
            <a:r>
              <a:rPr lang="en-US" sz="6000" b="1" strike="noStrike" spc="-157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6000" b="1" strike="noStrike" spc="-151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элементы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Создание</a:t>
            </a:r>
            <a:r>
              <a:rPr lang="en-US" sz="7200" b="1" strike="noStrike" spc="-33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обработчика</a:t>
            </a:r>
            <a:r>
              <a:rPr lang="en-US" sz="7200" b="1" strike="noStrike" spc="-32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события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object 3"/>
          <p:cNvSpPr/>
          <p:nvPr/>
        </p:nvSpPr>
        <p:spPr>
          <a:xfrm>
            <a:off x="622440" y="3264840"/>
            <a:ext cx="11301840" cy="283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создания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обработчика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событий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существует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несколько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методов: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buClr>
                <a:srgbClr val="000000"/>
              </a:buClr>
              <a:buFont typeface="Microsoft Sans Serif"/>
              <a:buChar char="-"/>
              <a:tabLst>
                <a:tab pos="469440" algn="l"/>
              </a:tabLst>
            </a:pP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addEventListener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000000"/>
              </a:buClr>
              <a:buFont typeface="Microsoft Sans Serif"/>
              <a:buChar char="-"/>
              <a:tabLst>
                <a:tab pos="469440" algn="l"/>
              </a:tabLst>
            </a:pP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Свойство</a:t>
            </a:r>
            <a:r>
              <a:rPr lang="en-US" sz="2800" b="1" strike="noStrike" spc="-171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события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000000"/>
              </a:buClr>
              <a:buFont typeface="Microsoft Sans Serif"/>
              <a:buChar char="-"/>
              <a:tabLst>
                <a:tab pos="46944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Атрибут</a:t>
            </a:r>
            <a:r>
              <a:rPr lang="en-US" sz="2800" b="1" strike="noStrike" spc="-197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события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addEventListener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object 3"/>
          <p:cNvSpPr/>
          <p:nvPr/>
        </p:nvSpPr>
        <p:spPr>
          <a:xfrm>
            <a:off x="622439" y="3205080"/>
            <a:ext cx="15917273" cy="9865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1" strike="noStrike" spc="-12" dirty="0" err="1">
                <a:solidFill>
                  <a:srgbClr val="000000"/>
                </a:solidFill>
                <a:latin typeface="Arial"/>
              </a:rPr>
              <a:t>addEventListener</a:t>
            </a:r>
            <a:r>
              <a:rPr lang="en-US" sz="2800" b="1" strike="noStrike" spc="-75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4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у</a:t>
            </a:r>
            <a:r>
              <a:rPr lang="en-US" sz="2800" b="0" strike="noStrike" spc="-4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46" dirty="0" err="1">
                <a:solidFill>
                  <a:srgbClr val="000000"/>
                </a:solidFill>
                <a:latin typeface="Microsoft Sans Serif"/>
              </a:rPr>
              <a:t>каждого</a:t>
            </a:r>
            <a:r>
              <a:rPr lang="en-US" sz="2800" b="0" strike="noStrike" spc="-4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DOM-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элемента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lang="en-US" sz="2800" b="0" strike="noStrike" spc="-10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данный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 dirty="0" err="1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lang="en-US" sz="2800" b="0" strike="noStrike" spc="-32" dirty="0">
                <a:solidFill>
                  <a:srgbClr val="000000"/>
                </a:solidFill>
                <a:latin typeface="Microsoft Sans Serif"/>
              </a:rPr>
              <a:t>,</a:t>
            </a:r>
            <a:r>
              <a:rPr lang="en-US" sz="2800" b="0" strike="noStrike" spc="-10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000000"/>
                </a:solidFill>
                <a:latin typeface="Microsoft Sans Serif"/>
              </a:rPr>
              <a:t>позволяющий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добавить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 dirty="0" err="1">
                <a:solidFill>
                  <a:srgbClr val="000000"/>
                </a:solidFill>
                <a:latin typeface="Microsoft Sans Serif"/>
              </a:rPr>
              <a:t>обработчик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события</a:t>
            </a:r>
            <a:r>
              <a:rPr lang="en-US" sz="2800" b="0" strike="noStrike" spc="-7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 dirty="0">
                <a:solidFill>
                  <a:srgbClr val="000000"/>
                </a:solidFill>
                <a:latin typeface="Microsoft Sans Serif"/>
              </a:rPr>
              <a:t>(</a:t>
            </a:r>
            <a:r>
              <a:rPr lang="en-US" sz="2800" b="0" strike="noStrike" spc="-35" dirty="0" err="1">
                <a:solidFill>
                  <a:srgbClr val="000000"/>
                </a:solidFill>
                <a:latin typeface="Microsoft Sans Serif"/>
              </a:rPr>
              <a:t>рекомендуемый</a:t>
            </a:r>
            <a:r>
              <a:rPr lang="en-US" sz="2800" b="0" strike="noStrike" spc="-80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object 3"/>
          <p:cNvPicPr/>
          <p:nvPr/>
        </p:nvPicPr>
        <p:blipFill>
          <a:blip r:embed="rId2"/>
          <a:stretch/>
        </p:blipFill>
        <p:spPr>
          <a:xfrm>
            <a:off x="635040" y="3522600"/>
            <a:ext cx="14115600" cy="198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81648"/>
                </a:solidFill>
                <a:latin typeface="Arial"/>
              </a:rPr>
              <a:t>Свойство</a:t>
            </a:r>
            <a:r>
              <a:rPr lang="en-US" sz="7200" b="1" strike="noStrike" spc="-310">
                <a:solidFill>
                  <a:srgbClr val="C81648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события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object 3"/>
          <p:cNvSpPr/>
          <p:nvPr/>
        </p:nvSpPr>
        <p:spPr>
          <a:xfrm>
            <a:off x="622440" y="3205080"/>
            <a:ext cx="17436960" cy="97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26" dirty="0" err="1">
                <a:solidFill>
                  <a:srgbClr val="000000"/>
                </a:solidFill>
                <a:latin typeface="Microsoft Sans Serif"/>
              </a:rPr>
              <a:t>Привязать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 dirty="0" err="1">
                <a:solidFill>
                  <a:srgbClr val="000000"/>
                </a:solidFill>
                <a:latin typeface="Microsoft Sans Serif"/>
              </a:rPr>
              <a:t>обработчик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события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присвоив</a:t>
            </a:r>
            <a:r>
              <a:rPr lang="en-US" sz="2800" b="0" strike="noStrike" spc="-11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функцию</a:t>
            </a:r>
            <a:r>
              <a:rPr lang="en-US" sz="2800" b="0" strike="noStrike" spc="-11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10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свойство</a:t>
            </a:r>
            <a:r>
              <a:rPr lang="en-US" sz="2800" b="0" strike="noStrike" spc="-11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события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, </a:t>
            </a:r>
            <a:r>
              <a:rPr lang="en-US" sz="2800" b="0" strike="noStrike" spc="-32" dirty="0" err="1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lang="en-US" sz="2800" b="0" strike="noStrike" spc="-41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lang="en-US" sz="2800" b="0" strike="noStrike" spc="-4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у</a:t>
            </a:r>
            <a:r>
              <a:rPr lang="en-US" sz="2800" b="0" strike="noStrike" spc="-35" dirty="0">
                <a:solidFill>
                  <a:srgbClr val="000000"/>
                </a:solidFill>
                <a:latin typeface="Microsoft Sans Serif"/>
              </a:rPr>
              <a:t> </a:t>
            </a:r>
            <a:endParaRPr lang="ru-RU" sz="2800" b="0" strike="noStrike" spc="-35" dirty="0" smtClean="0">
              <a:solidFill>
                <a:srgbClr val="000000"/>
              </a:solidFill>
              <a:latin typeface="Microsoft Sans Serif"/>
            </a:endParaRPr>
          </a:p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2" dirty="0" smtClean="0">
                <a:solidFill>
                  <a:srgbClr val="000000"/>
                </a:solidFill>
                <a:latin typeface="Microsoft Sans Serif"/>
              </a:rPr>
              <a:t>DOM-</a:t>
            </a:r>
            <a:r>
              <a:rPr lang="en-US" sz="2800" b="0" strike="noStrike" spc="-12" dirty="0" err="1" smtClean="0">
                <a:solidFill>
                  <a:srgbClr val="000000"/>
                </a:solidFill>
                <a:latin typeface="Microsoft Sans Serif"/>
              </a:rPr>
              <a:t>элементов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object 3"/>
          <p:cNvPicPr/>
          <p:nvPr/>
        </p:nvPicPr>
        <p:blipFill>
          <a:blip r:embed="rId2"/>
          <a:stretch/>
        </p:blipFill>
        <p:spPr>
          <a:xfrm>
            <a:off x="635040" y="3498840"/>
            <a:ext cx="14115600" cy="1866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81648"/>
                </a:solidFill>
                <a:latin typeface="Arial"/>
              </a:rPr>
              <a:t>Атрибут</a:t>
            </a:r>
            <a:r>
              <a:rPr lang="en-US" sz="7200" b="1" strike="noStrike" spc="-361">
                <a:solidFill>
                  <a:srgbClr val="C81648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события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object 3"/>
          <p:cNvSpPr/>
          <p:nvPr/>
        </p:nvSpPr>
        <p:spPr>
          <a:xfrm>
            <a:off x="622440" y="3205080"/>
            <a:ext cx="17665560" cy="97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Добавить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событие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помощью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атрибута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сразу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html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коде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(не</a:t>
            </a:r>
            <a:r>
              <a:rPr lang="en-US" sz="2800" b="0" strike="noStrike" spc="-7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самый удобный</a:t>
            </a:r>
            <a:r>
              <a:rPr lang="en-US" sz="2800" b="0" strike="noStrike" spc="-12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способ). (onclick)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object 3"/>
          <p:cNvPicPr/>
          <p:nvPr/>
        </p:nvPicPr>
        <p:blipFill>
          <a:blip r:embed="rId2"/>
          <a:stretch/>
        </p:blipFill>
        <p:spPr>
          <a:xfrm>
            <a:off x="685800" y="3346560"/>
            <a:ext cx="16344360" cy="182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События</a:t>
            </a:r>
            <a:r>
              <a:rPr lang="en-US" sz="7200" b="1" strike="noStrike" spc="-38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мыши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object 3"/>
          <p:cNvSpPr/>
          <p:nvPr/>
        </p:nvSpPr>
        <p:spPr>
          <a:xfrm>
            <a:off x="636120" y="3200760"/>
            <a:ext cx="4143600" cy="38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6320" rIns="0" bIns="0" anchor="t">
            <a:spAutoFit/>
          </a:bodyPr>
          <a:lstStyle/>
          <a:p>
            <a:pPr marL="455760" indent="-443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"/>
              <a:tabLst>
                <a:tab pos="455760" algn="l"/>
              </a:tabLst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click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pos="455760" algn="l"/>
              </a:tabLst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contextmenu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pos="45576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mouseover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/</a:t>
            </a:r>
            <a:r>
              <a:rPr lang="en-US" sz="28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mouseout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pos="45576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mousedown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/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mouseup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pos="455760" algn="l"/>
              </a:tabLst>
            </a:pP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mousemove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"/>
              <a:tabLst>
                <a:tab pos="45576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29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другие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click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object 3"/>
          <p:cNvSpPr/>
          <p:nvPr/>
        </p:nvSpPr>
        <p:spPr>
          <a:xfrm>
            <a:off x="622440" y="3200760"/>
            <a:ext cx="13226760" cy="20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u="sng" strike="noStrike" spc="-1">
                <a:solidFill>
                  <a:srgbClr val="0000FF"/>
                </a:solidFill>
                <a:uFillTx/>
                <a:latin typeface="Microsoft Sans Serif"/>
                <a:hlinkClick r:id="rId2"/>
              </a:rPr>
              <a:t>Событие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click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на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82A2E"/>
                </a:solidFill>
                <a:latin typeface="Microsoft Sans Serif"/>
              </a:rPr>
              <a:t>DOM-элементе.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72">
                <a:solidFill>
                  <a:srgbClr val="282A2E"/>
                </a:solidFill>
                <a:latin typeface="Microsoft Sans Serif"/>
              </a:rPr>
              <a:t>Когда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282A2E"/>
                </a:solidFill>
                <a:latin typeface="Microsoft Sans Serif"/>
              </a:rPr>
              <a:t>пользователь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282A2E"/>
                </a:solidFill>
                <a:latin typeface="Microsoft Sans Serif"/>
              </a:rPr>
              <a:t>кликает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левой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82A2E"/>
                </a:solidFill>
                <a:latin typeface="Microsoft Sans Serif"/>
              </a:rPr>
              <a:t>кнопкой </a:t>
            </a:r>
            <a:r>
              <a:rPr lang="en-US" sz="2800" b="0" strike="noStrike" spc="-26">
                <a:solidFill>
                  <a:srgbClr val="282A2E"/>
                </a:solidFill>
                <a:latin typeface="Microsoft Sans Serif"/>
              </a:rPr>
              <a:t>мышкой</a:t>
            </a:r>
            <a:r>
              <a:rPr lang="en-US" sz="2800" b="0" strike="noStrike" spc="-10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в</a:t>
            </a:r>
            <a:r>
              <a:rPr lang="en-US" sz="2800" b="0" strike="noStrike" spc="-97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82A2E"/>
                </a:solidFill>
                <a:latin typeface="Microsoft Sans Serif"/>
              </a:rPr>
              <a:t>окне</a:t>
            </a:r>
            <a:r>
              <a:rPr lang="en-US" sz="2800" b="0" strike="noStrike" spc="-10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82A2E"/>
                </a:solidFill>
                <a:latin typeface="Microsoft Sans Serif"/>
              </a:rPr>
              <a:t>браузера,</a:t>
            </a:r>
            <a:r>
              <a:rPr lang="en-US" sz="2800" b="0" strike="noStrike" spc="-10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82A2E"/>
                </a:solidFill>
                <a:latin typeface="Microsoft Sans Serif"/>
              </a:rPr>
              <a:t>браузер</a:t>
            </a:r>
            <a:r>
              <a:rPr lang="en-US" sz="2800" b="0" strike="noStrike" spc="-97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282A2E"/>
                </a:solidFill>
                <a:latin typeface="Microsoft Sans Serif"/>
              </a:rPr>
              <a:t>определяет,</a:t>
            </a:r>
            <a:r>
              <a:rPr lang="en-US" sz="2800" b="0" strike="noStrike" spc="-106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на</a:t>
            </a:r>
            <a:r>
              <a:rPr lang="en-US" sz="2800" b="0" strike="noStrike" spc="-97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60">
                <a:solidFill>
                  <a:srgbClr val="282A2E"/>
                </a:solidFill>
                <a:latin typeface="Microsoft Sans Serif"/>
              </a:rPr>
              <a:t>каком</a:t>
            </a:r>
            <a:r>
              <a:rPr lang="en-US" sz="2800" b="0" strike="noStrike" spc="-10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82A2E"/>
                </a:solidFill>
                <a:latin typeface="Microsoft Sans Serif"/>
              </a:rPr>
              <a:t>именно</a:t>
            </a:r>
            <a:r>
              <a:rPr lang="en-US" sz="2800" b="0" strike="noStrike" spc="-97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82A2E"/>
                </a:solidFill>
                <a:latin typeface="Microsoft Sans Serif"/>
              </a:rPr>
              <a:t>DOM-элементе </a:t>
            </a:r>
            <a:r>
              <a:rPr lang="en-US" sz="2800" b="0" strike="noStrike" spc="-21">
                <a:solidFill>
                  <a:srgbClr val="282A2E"/>
                </a:solidFill>
                <a:latin typeface="Microsoft Sans Serif"/>
              </a:rPr>
              <a:t>произошёл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282A2E"/>
                </a:solidFill>
                <a:latin typeface="Microsoft Sans Serif"/>
              </a:rPr>
              <a:t>клик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и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282A2E"/>
                </a:solidFill>
                <a:latin typeface="Microsoft Sans Serif"/>
              </a:rPr>
              <a:t>запускает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82A2E"/>
                </a:solidFill>
                <a:latin typeface="Microsoft Sans Serif"/>
              </a:rPr>
              <a:t>обработчики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события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82A2E"/>
                </a:solidFill>
                <a:latin typeface="Microsoft Sans Serif"/>
              </a:rPr>
              <a:t>для</a:t>
            </a:r>
            <a:r>
              <a:rPr lang="en-US" sz="2800" b="0" strike="noStrike" spc="-75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82A2E"/>
                </a:solidFill>
                <a:latin typeface="Microsoft Sans Serif"/>
              </a:rPr>
              <a:t>этого</a:t>
            </a:r>
            <a:r>
              <a:rPr lang="en-US" sz="2800" b="0" strike="noStrike" spc="-80">
                <a:solidFill>
                  <a:srgbClr val="282A2E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82A2E"/>
                </a:solidFill>
                <a:latin typeface="Microsoft Sans Serif"/>
              </a:rPr>
              <a:t>элемента.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object 4"/>
          <p:cNvPicPr/>
          <p:nvPr/>
        </p:nvPicPr>
        <p:blipFill>
          <a:blip r:embed="rId3"/>
          <a:stretch/>
        </p:blipFill>
        <p:spPr>
          <a:xfrm>
            <a:off x="635040" y="5389560"/>
            <a:ext cx="125726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contexmenu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object 3"/>
          <p:cNvSpPr/>
          <p:nvPr/>
        </p:nvSpPr>
        <p:spPr>
          <a:xfrm>
            <a:off x="622440" y="3200760"/>
            <a:ext cx="13163040" cy="147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55">
                <a:solidFill>
                  <a:srgbClr val="3D3D3D"/>
                </a:solidFill>
                <a:latin typeface="Microsoft Sans Serif"/>
              </a:rPr>
              <a:t>Cрабатывает,</a:t>
            </a:r>
            <a:r>
              <a:rPr lang="en-US" sz="2800" b="0" strike="noStrike" spc="-106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3D3D3D"/>
                </a:solidFill>
                <a:latin typeface="Microsoft Sans Serif"/>
              </a:rPr>
              <a:t>когда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3D3D3D"/>
                </a:solidFill>
                <a:latin typeface="Microsoft Sans Serif"/>
              </a:rPr>
              <a:t>пользователь</a:t>
            </a:r>
            <a:r>
              <a:rPr lang="en-US" sz="2800" b="0" strike="noStrike" spc="-106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3D3D3D"/>
                </a:solidFill>
                <a:latin typeface="Microsoft Sans Serif"/>
              </a:rPr>
              <a:t>кликает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правой</a:t>
            </a:r>
            <a:r>
              <a:rPr lang="en-US" sz="2800" b="0" strike="noStrike" spc="-100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46">
                <a:solidFill>
                  <a:srgbClr val="3D3D3D"/>
                </a:solidFill>
                <a:latin typeface="Microsoft Sans Serif"/>
              </a:rPr>
              <a:t>кнопкой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мыши</a:t>
            </a:r>
            <a:r>
              <a:rPr lang="en-US" sz="2800" b="0" strike="noStrike" spc="-100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по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D3D3D"/>
                </a:solidFill>
                <a:latin typeface="Microsoft Sans Serif"/>
              </a:rPr>
              <a:t>DOM-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элементу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D3D3D"/>
                </a:solidFill>
                <a:latin typeface="Microsoft Sans Serif"/>
              </a:rPr>
              <a:t>(вызов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46">
                <a:solidFill>
                  <a:srgbClr val="3D3D3D"/>
                </a:solidFill>
                <a:latin typeface="Microsoft Sans Serif"/>
              </a:rPr>
              <a:t>контекстного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меню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на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элементе</a:t>
            </a:r>
            <a:r>
              <a:rPr lang="en-US" sz="2800" b="0" strike="noStrike" spc="-92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724">
                <a:solidFill>
                  <a:srgbClr val="3D3D3D"/>
                </a:solidFill>
                <a:latin typeface="Microsoft Sans Serif"/>
              </a:rPr>
              <a:t>–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3D3D3D"/>
                </a:solidFill>
                <a:latin typeface="Microsoft Sans Serif"/>
              </a:rPr>
              <a:t>клик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D3D3D"/>
                </a:solidFill>
                <a:latin typeface="Microsoft Sans Serif"/>
              </a:rPr>
              <a:t>правой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46">
                <a:solidFill>
                  <a:srgbClr val="3D3D3D"/>
                </a:solidFill>
                <a:latin typeface="Microsoft Sans Serif"/>
              </a:rPr>
              <a:t>кнопкой</a:t>
            </a:r>
            <a:r>
              <a:rPr lang="en-US" sz="2800" b="0" strike="noStrike" spc="-97">
                <a:solidFill>
                  <a:srgbClr val="3D3D3D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D3D3D"/>
                </a:solidFill>
                <a:latin typeface="Microsoft Sans Serif"/>
              </a:rPr>
              <a:t>мыши)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object 4"/>
          <p:cNvPicPr/>
          <p:nvPr/>
        </p:nvPicPr>
        <p:blipFill>
          <a:blip r:embed="rId2"/>
          <a:stretch/>
        </p:blipFill>
        <p:spPr>
          <a:xfrm>
            <a:off x="600840" y="538956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Создание</a:t>
            </a:r>
            <a:r>
              <a:rPr lang="en-US" sz="7200" b="1" strike="noStrike" spc="-24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элементов</a:t>
            </a:r>
            <a:r>
              <a:rPr lang="en-US" sz="7200" b="1" strike="noStrike" spc="-250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в</a:t>
            </a:r>
            <a:r>
              <a:rPr lang="en-US" sz="7200" b="1" strike="noStrike" spc="-23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HTML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" name="object 3"/>
          <p:cNvPicPr/>
          <p:nvPr/>
        </p:nvPicPr>
        <p:blipFill>
          <a:blip r:embed="rId2"/>
          <a:stretch/>
        </p:blipFill>
        <p:spPr>
          <a:xfrm>
            <a:off x="785520" y="3003480"/>
            <a:ext cx="11145960" cy="657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mouseover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0" strike="noStrike" spc="-1">
                <a:solidFill>
                  <a:srgbClr val="C91C4B"/>
                </a:solidFill>
                <a:latin typeface="Microsoft Sans Serif"/>
              </a:rPr>
              <a:t>/</a:t>
            </a:r>
            <a:r>
              <a:rPr lang="en-US" sz="7200" b="0" strike="noStrike" spc="69">
                <a:solidFill>
                  <a:srgbClr val="C91C4B"/>
                </a:solidFill>
                <a:latin typeface="Microsoft Sans Serif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mouseout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object 3"/>
          <p:cNvSpPr/>
          <p:nvPr/>
        </p:nvSpPr>
        <p:spPr>
          <a:xfrm>
            <a:off x="622440" y="3200760"/>
            <a:ext cx="12815280" cy="147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lang="en-US" sz="2800" b="0" strike="noStrike" spc="-9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mouseover</a:t>
            </a:r>
            <a:r>
              <a:rPr lang="en-US" sz="2800" b="0" strike="noStrike" spc="-92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40C28"/>
                </a:solidFill>
                <a:latin typeface="Microsoft Sans Serif"/>
              </a:rPr>
              <a:t>происходит</a:t>
            </a:r>
            <a:r>
              <a:rPr lang="en-US" sz="2800" b="0" strike="noStrike" spc="-92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40C28"/>
                </a:solidFill>
                <a:latin typeface="Microsoft Sans Serif"/>
              </a:rPr>
              <a:t>в</a:t>
            </a:r>
            <a:r>
              <a:rPr lang="en-US" sz="2800" b="0" strike="noStrike" spc="-92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72">
                <a:solidFill>
                  <a:srgbClr val="040C28"/>
                </a:solidFill>
                <a:latin typeface="Microsoft Sans Serif"/>
              </a:rPr>
              <a:t>момент,</a:t>
            </a:r>
            <a:r>
              <a:rPr lang="en-US" sz="2800" b="0" strike="noStrike" spc="-92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40C28"/>
                </a:solidFill>
                <a:latin typeface="Microsoft Sans Serif"/>
              </a:rPr>
              <a:t>когда</a:t>
            </a:r>
            <a:r>
              <a:rPr lang="en-US" sz="2800" b="0" strike="noStrike" spc="-92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40C28"/>
                </a:solidFill>
                <a:latin typeface="Microsoft Sans Serif"/>
              </a:rPr>
              <a:t>курсор</a:t>
            </a:r>
            <a:r>
              <a:rPr lang="en-US" sz="2800" b="0" strike="noStrike" spc="-92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040C28"/>
                </a:solidFill>
                <a:latin typeface="Microsoft Sans Serif"/>
              </a:rPr>
              <a:t>оказывается</a:t>
            </a:r>
            <a:r>
              <a:rPr lang="en-US" sz="2800" b="0" strike="noStrike" spc="-92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40C28"/>
                </a:solidFill>
                <a:latin typeface="Microsoft Sans Serif"/>
              </a:rPr>
              <a:t>над </a:t>
            </a:r>
            <a:r>
              <a:rPr lang="en-US" sz="2800" b="0" strike="noStrike" spc="-12">
                <a:solidFill>
                  <a:srgbClr val="040C28"/>
                </a:solidFill>
                <a:latin typeface="Microsoft Sans Serif"/>
              </a:rPr>
              <a:t>элементом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,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а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mouseout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724">
                <a:solidFill>
                  <a:srgbClr val="202124"/>
                </a:solidFill>
                <a:latin typeface="Microsoft Sans Serif"/>
              </a:rPr>
              <a:t>–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в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72">
                <a:solidFill>
                  <a:srgbClr val="202124"/>
                </a:solidFill>
                <a:latin typeface="Microsoft Sans Serif"/>
              </a:rPr>
              <a:t>момент,</a:t>
            </a:r>
            <a:r>
              <a:rPr lang="en-US" sz="2800" b="0" strike="noStrike" spc="-66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202124"/>
                </a:solidFill>
                <a:latin typeface="Microsoft Sans Serif"/>
              </a:rPr>
              <a:t>когда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курсор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уходит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</a:t>
            </a:r>
            <a:r>
              <a:rPr lang="en-US" sz="2800" b="0" strike="noStrike" spc="-6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02124"/>
                </a:solidFill>
                <a:latin typeface="Microsoft Sans Serif"/>
              </a:rPr>
              <a:t>элемента.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object 4"/>
          <p:cNvPicPr/>
          <p:nvPr/>
        </p:nvPicPr>
        <p:blipFill>
          <a:blip r:embed="rId2"/>
          <a:stretch/>
        </p:blipFill>
        <p:spPr>
          <a:xfrm>
            <a:off x="635040" y="488160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81648"/>
                </a:solidFill>
                <a:latin typeface="Arial"/>
              </a:rPr>
              <a:t>mousedown</a:t>
            </a:r>
            <a:r>
              <a:rPr lang="en-US" sz="7200" b="1" strike="noStrike" spc="-15">
                <a:solidFill>
                  <a:srgbClr val="C81648"/>
                </a:solidFill>
                <a:latin typeface="Arial"/>
              </a:rPr>
              <a:t> </a:t>
            </a:r>
            <a:r>
              <a:rPr lang="en-US" sz="7200" b="0" strike="noStrike" spc="-1">
                <a:solidFill>
                  <a:srgbClr val="C81648"/>
                </a:solidFill>
                <a:latin typeface="Microsoft Sans Serif"/>
              </a:rPr>
              <a:t>/</a:t>
            </a:r>
            <a:r>
              <a:rPr lang="en-US" sz="7200" b="0" strike="noStrike" spc="52">
                <a:solidFill>
                  <a:srgbClr val="C81648"/>
                </a:solidFill>
                <a:latin typeface="Microsoft Sans Serif"/>
              </a:rPr>
              <a:t> </a:t>
            </a: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mouseup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object 3"/>
          <p:cNvSpPr/>
          <p:nvPr/>
        </p:nvSpPr>
        <p:spPr>
          <a:xfrm>
            <a:off x="622440" y="3200760"/>
            <a:ext cx="12566880" cy="98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  <a:tabLst>
                <a:tab pos="8399880" algn="l"/>
              </a:tabLst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lang="en-US" sz="2800" b="0" strike="noStrike" spc="-10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нажал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	/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отжали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кнопку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мыши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на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элементе.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object 4"/>
          <p:cNvPicPr/>
          <p:nvPr/>
        </p:nvPicPr>
        <p:blipFill>
          <a:blip r:embed="rId2"/>
          <a:stretch/>
        </p:blipFill>
        <p:spPr>
          <a:xfrm>
            <a:off x="635040" y="489384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mousemove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object 3"/>
          <p:cNvSpPr/>
          <p:nvPr/>
        </p:nvSpPr>
        <p:spPr>
          <a:xfrm>
            <a:off x="622440" y="3200760"/>
            <a:ext cx="12886920" cy="98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lang="en-US" sz="2800" b="0" strike="noStrike" spc="-8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двигает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курсором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мыши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области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DOM</a:t>
            </a:r>
            <a:r>
              <a:rPr lang="en-US" sz="2800" b="0" strike="noStrike" spc="-4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элемента.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object 4"/>
          <p:cNvPicPr/>
          <p:nvPr/>
        </p:nvPicPr>
        <p:blipFill>
          <a:blip r:embed="rId2"/>
          <a:stretch/>
        </p:blipFill>
        <p:spPr>
          <a:xfrm>
            <a:off x="635040" y="489384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События</a:t>
            </a:r>
            <a:r>
              <a:rPr lang="en-US" sz="7200" b="1" strike="noStrike" spc="-15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клавиатуры</a:t>
            </a:r>
            <a:r>
              <a:rPr lang="en-US" sz="7200" b="1" strike="noStrike" spc="-13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и</a:t>
            </a:r>
            <a:r>
              <a:rPr lang="en-US" sz="7200" b="1" strike="noStrike" spc="-13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ввода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object 3"/>
          <p:cNvSpPr/>
          <p:nvPr/>
        </p:nvSpPr>
        <p:spPr>
          <a:xfrm>
            <a:off x="636120" y="3200760"/>
            <a:ext cx="3432600" cy="197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6320" rIns="0" bIns="0" anchor="t">
            <a:spAutoFit/>
          </a:bodyPr>
          <a:lstStyle/>
          <a:p>
            <a:pPr marL="455760" indent="-443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Microsoft Sans Serif"/>
              <a:buChar char="●"/>
              <a:tabLst>
                <a:tab pos="45576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keydown</a:t>
            </a:r>
            <a:r>
              <a:rPr lang="en-US" sz="2800" b="1" strike="noStrike" spc="-75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2800" b="1" strike="noStrike" spc="-86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keyup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Microsoft Sans Serif"/>
              <a:buChar char="●"/>
              <a:tabLst>
                <a:tab pos="455760" algn="l"/>
              </a:tabLst>
            </a:pP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input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Microsoft Sans Serif"/>
              <a:buChar char="●"/>
              <a:tabLst>
                <a:tab pos="455760" algn="l"/>
              </a:tabLst>
            </a:pP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change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Microsoft Sans Serif"/>
              <a:buChar char="●"/>
              <a:tabLst>
                <a:tab pos="45576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2800" b="1" strike="noStrike" spc="-26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другие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81648"/>
                </a:solidFill>
                <a:latin typeface="Arial"/>
              </a:rPr>
              <a:t>keydown</a:t>
            </a:r>
            <a:r>
              <a:rPr lang="en-US" sz="7200" b="1" strike="noStrike" spc="-7">
                <a:solidFill>
                  <a:srgbClr val="C81648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81648"/>
                </a:solidFill>
                <a:latin typeface="Arial"/>
              </a:rPr>
              <a:t>и</a:t>
            </a:r>
            <a:r>
              <a:rPr lang="en-US" sz="7200" b="1" strike="noStrike" spc="-21">
                <a:solidFill>
                  <a:srgbClr val="C81648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keyup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object 3"/>
          <p:cNvSpPr/>
          <p:nvPr/>
        </p:nvSpPr>
        <p:spPr>
          <a:xfrm>
            <a:off x="622440" y="3200760"/>
            <a:ext cx="12709800" cy="98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lang="en-US" sz="2800" b="0" strike="noStrike" spc="-97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нажимает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/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отпускает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клавишу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на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клавиатуре.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object 4"/>
          <p:cNvPicPr/>
          <p:nvPr/>
        </p:nvPicPr>
        <p:blipFill>
          <a:blip r:embed="rId2"/>
          <a:stretch/>
        </p:blipFill>
        <p:spPr>
          <a:xfrm>
            <a:off x="635040" y="488160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input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object 3"/>
          <p:cNvSpPr/>
          <p:nvPr/>
        </p:nvSpPr>
        <p:spPr>
          <a:xfrm>
            <a:off x="622439" y="3200760"/>
            <a:ext cx="16084051" cy="9951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lang="en-US" sz="2800" b="0" strike="noStrike" spc="-92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55" dirty="0" err="1">
                <a:solidFill>
                  <a:srgbClr val="000000"/>
                </a:solidFill>
                <a:latin typeface="Microsoft Sans Serif"/>
              </a:rPr>
              <a:t>срабатывает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,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5" dirty="0" err="1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 dirty="0" err="1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вводит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lang="ru-RU" sz="2800" b="0" strike="noStrike" spc="-1" dirty="0" smtClean="0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Microsoft Sans Serif"/>
              </a:rPr>
              <a:t>то</a:t>
            </a:r>
            <a:r>
              <a:rPr lang="en-US" sz="2800" b="0" strike="noStrike" spc="-92" dirty="0" smtClean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2" dirty="0">
                <a:solidFill>
                  <a:srgbClr val="000000"/>
                </a:solidFill>
                <a:latin typeface="Microsoft Sans Serif"/>
              </a:rPr>
              <a:t>в </a:t>
            </a:r>
            <a:r>
              <a:rPr lang="en-US" sz="2800" b="0" strike="noStrike" spc="-32" dirty="0" err="1">
                <a:solidFill>
                  <a:srgbClr val="000000"/>
                </a:solidFill>
                <a:latin typeface="Microsoft Sans Serif"/>
              </a:rPr>
              <a:t>текстовое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поле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меняет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содержимое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>
                <a:solidFill>
                  <a:srgbClr val="000000"/>
                </a:solidFill>
                <a:latin typeface="Microsoft Sans Serif"/>
              </a:rPr>
              <a:t>(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вставляет</a:t>
            </a:r>
            <a:r>
              <a:rPr lang="en-US" sz="2800" b="0" strike="noStrike" spc="-97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текст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,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удаляет</a:t>
            </a:r>
            <a:r>
              <a:rPr lang="en-US" sz="2800" b="0" strike="noStrike" spc="-55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5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пишет</a:t>
            </a:r>
            <a:r>
              <a:rPr lang="en-US" sz="2800" b="0" strike="noStrike" spc="-12" dirty="0">
                <a:solidFill>
                  <a:srgbClr val="000000"/>
                </a:solidFill>
                <a:latin typeface="Microsoft Sans Serif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5" name="object 3"/>
          <p:cNvPicPr/>
          <p:nvPr/>
        </p:nvPicPr>
        <p:blipFill>
          <a:blip r:embed="rId2"/>
          <a:stretch/>
        </p:blipFill>
        <p:spPr>
          <a:xfrm>
            <a:off x="635040" y="349884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22596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change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object 3"/>
          <p:cNvSpPr/>
          <p:nvPr/>
        </p:nvSpPr>
        <p:spPr>
          <a:xfrm>
            <a:off x="622440" y="3200760"/>
            <a:ext cx="17436960" cy="213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Событие</a:t>
            </a:r>
            <a:r>
              <a:rPr lang="en-US" sz="2800" b="0" strike="noStrike" spc="-80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u="sng" strike="noStrike" spc="-12">
                <a:solidFill>
                  <a:srgbClr val="0000FF"/>
                </a:solidFill>
                <a:uFillTx/>
                <a:latin typeface="Roboto"/>
                <a:hlinkClick r:id="rId2"/>
              </a:rPr>
              <a:t>change</a:t>
            </a:r>
            <a:r>
              <a:rPr lang="en-US" sz="2800" b="0" strike="noStrike" spc="-8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срабатывает</a:t>
            </a:r>
            <a:r>
              <a:rPr lang="en-US" sz="2800" b="0" strike="noStrike" spc="-9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по</a:t>
            </a:r>
            <a:r>
              <a:rPr lang="en-US" sz="2800" b="0" strike="noStrike" spc="-9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завершению</a:t>
            </a:r>
            <a:r>
              <a:rPr lang="en-US" sz="2800" b="0" strike="noStrike" spc="-97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Roboto"/>
              </a:rPr>
              <a:t>изменения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содержимого</a:t>
            </a:r>
            <a:r>
              <a:rPr lang="en-US" sz="2800" b="0" strike="noStrike" spc="-137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Roboto"/>
              </a:rPr>
              <a:t>(значения)</a:t>
            </a:r>
            <a:r>
              <a:rPr lang="en-US" sz="2800" b="0" strike="noStrike" spc="-100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элемента</a:t>
            </a:r>
            <a:r>
              <a:rPr lang="en-US" sz="2800" b="0" strike="noStrike" spc="-100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06">
                <a:solidFill>
                  <a:srgbClr val="313130"/>
                </a:solidFill>
                <a:latin typeface="Roboto"/>
              </a:rPr>
              <a:t>формы,</a:t>
            </a:r>
            <a:r>
              <a:rPr lang="en-US" sz="2800" b="0" strike="noStrike" spc="-7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когда</a:t>
            </a:r>
            <a:r>
              <a:rPr lang="en-US" sz="2800" b="0" strike="noStrike" spc="-106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Roboto"/>
              </a:rPr>
              <a:t>это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изменение</a:t>
            </a:r>
            <a:r>
              <a:rPr lang="en-US" sz="2800" b="0" strike="noStrike" spc="-5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Roboto"/>
              </a:rPr>
              <a:t>зафиксировано.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901"/>
              </a:spcBef>
            </a:pP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Для</a:t>
            </a:r>
            <a:r>
              <a:rPr lang="en-US" sz="2800" b="0" strike="noStrike" spc="-106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Roboto"/>
              </a:rPr>
              <a:t>input/textarea</a:t>
            </a:r>
            <a:r>
              <a:rPr lang="en-US" sz="2800" b="0" strike="noStrike" spc="-100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66">
                <a:solidFill>
                  <a:srgbClr val="313130"/>
                </a:solidFill>
                <a:latin typeface="Roboto"/>
              </a:rPr>
              <a:t>это</a:t>
            </a:r>
            <a:r>
              <a:rPr lang="en-US" sz="2800" b="0" strike="noStrike" spc="-106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21">
                <a:solidFill>
                  <a:srgbClr val="313130"/>
                </a:solidFill>
                <a:latin typeface="Roboto"/>
              </a:rPr>
              <a:t>означает,</a:t>
            </a:r>
            <a:r>
              <a:rPr lang="en-US" sz="2800" b="0" strike="noStrike" spc="-100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Roboto"/>
              </a:rPr>
              <a:t>что</a:t>
            </a:r>
            <a:r>
              <a:rPr lang="en-US" sz="2800" b="0" strike="noStrike" spc="-100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событие</a:t>
            </a:r>
            <a:r>
              <a:rPr lang="en-US" sz="2800" b="0" strike="noStrike" spc="-106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Roboto"/>
              </a:rPr>
              <a:t>вызовет </a:t>
            </a:r>
            <a:r>
              <a:rPr lang="en-US" sz="2800" b="0" strike="noStrike" spc="-21">
                <a:solidFill>
                  <a:srgbClr val="313130"/>
                </a:solidFill>
                <a:latin typeface="Roboto"/>
              </a:rPr>
              <a:t>обработчик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не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при</a:t>
            </a:r>
            <a:r>
              <a:rPr lang="en-US" sz="2800" b="0" strike="noStrike" spc="-26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каждом</a:t>
            </a:r>
            <a:r>
              <a:rPr lang="en-US" sz="2800" b="0" strike="noStrike" spc="-35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Roboto"/>
              </a:rPr>
              <a:t>вводе,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а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именно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Roboto"/>
              </a:rPr>
              <a:t>при</a:t>
            </a:r>
            <a:r>
              <a:rPr lang="en-US" sz="2800" b="0" strike="noStrike" spc="-32">
                <a:solidFill>
                  <a:srgbClr val="313130"/>
                </a:solidFill>
                <a:latin typeface="Roboto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Roboto"/>
              </a:rPr>
              <a:t>потере фокуса.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object 3"/>
          <p:cNvPicPr/>
          <p:nvPr/>
        </p:nvPicPr>
        <p:blipFill>
          <a:blip r:embed="rId2"/>
          <a:stretch/>
        </p:blipFill>
        <p:spPr>
          <a:xfrm>
            <a:off x="600840" y="360828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000000"/>
                </a:solidFill>
                <a:latin typeface="Arial"/>
                <a:hlinkClick r:id="rId2"/>
              </a:rPr>
              <a:t>DOMContentLoaded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object 3"/>
          <p:cNvSpPr/>
          <p:nvPr/>
        </p:nvSpPr>
        <p:spPr>
          <a:xfrm>
            <a:off x="622440" y="3122640"/>
            <a:ext cx="10723680" cy="171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33000"/>
              </a:lnSpc>
              <a:spcBef>
                <a:spcPts val="99"/>
              </a:spcBef>
            </a:pPr>
            <a:r>
              <a:rPr lang="en-US" sz="2800" b="1" u="sng" strike="noStrike" spc="-12">
                <a:solidFill>
                  <a:srgbClr val="0000FF"/>
                </a:solidFill>
                <a:uFillTx/>
                <a:latin typeface="Arial"/>
                <a:hlinkClick r:id="rId2"/>
              </a:rPr>
              <a:t>DOMContentLoaded</a:t>
            </a:r>
            <a:r>
              <a:rPr lang="en-US" sz="2800" b="1" strike="noStrike" spc="-75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-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событие,</a:t>
            </a:r>
            <a:r>
              <a:rPr lang="en-US" sz="2800" b="0" strike="noStrike" spc="-7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которое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срабатывает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момент,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все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DOM-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элементы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страницы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были</a:t>
            </a:r>
            <a:r>
              <a:rPr lang="en-US" sz="2800" b="0" strike="noStrike" spc="-8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созданы</a:t>
            </a:r>
            <a:r>
              <a:rPr lang="en-US" sz="2800" b="0" strike="noStrike" spc="-8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(DOM-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дерево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готово</a:t>
            </a:r>
            <a:r>
              <a:rPr lang="en-US" sz="2800" b="0" strike="noStrike" spc="-15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к</a:t>
            </a:r>
            <a:r>
              <a:rPr lang="en-US" sz="2800" b="0" strike="noStrike" spc="-15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работе)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2"/>
          <p:cNvSpPr/>
          <p:nvPr/>
        </p:nvSpPr>
        <p:spPr>
          <a:xfrm>
            <a:off x="622440" y="3051720"/>
            <a:ext cx="14101560" cy="366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1" strike="noStrike" spc="-1">
                <a:solidFill>
                  <a:srgbClr val="212529"/>
                </a:solidFill>
                <a:latin typeface="Arial"/>
              </a:rPr>
              <a:t>DOM</a:t>
            </a:r>
            <a:r>
              <a:rPr lang="en-US" sz="2800" b="1" strike="noStrike" spc="-126">
                <a:solidFill>
                  <a:srgbClr val="212529"/>
                </a:solidFill>
                <a:latin typeface="Arial"/>
              </a:rPr>
              <a:t> </a:t>
            </a:r>
            <a:r>
              <a:rPr lang="en-US" sz="2800" b="0" strike="noStrike" spc="724">
                <a:solidFill>
                  <a:srgbClr val="212529"/>
                </a:solidFill>
                <a:latin typeface="Microsoft Sans Serif"/>
              </a:rPr>
              <a:t>–</a:t>
            </a:r>
            <a:r>
              <a:rPr lang="en-US" sz="2800" b="0" strike="noStrike" spc="-97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это</a:t>
            </a:r>
            <a:r>
              <a:rPr lang="en-US" sz="2800" b="0" strike="noStrike" spc="-9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12529"/>
                </a:solidFill>
                <a:latin typeface="Microsoft Sans Serif"/>
              </a:rPr>
              <a:t>объектная</a:t>
            </a:r>
            <a:r>
              <a:rPr lang="en-US" sz="2800" b="0" strike="noStrike" spc="-9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12529"/>
                </a:solidFill>
                <a:latin typeface="Microsoft Sans Serif"/>
              </a:rPr>
              <a:t>модель</a:t>
            </a:r>
            <a:r>
              <a:rPr lang="en-US" sz="2800" b="0" strike="noStrike" spc="-97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12529"/>
                </a:solidFill>
                <a:latin typeface="Microsoft Sans Serif"/>
              </a:rPr>
              <a:t>документа</a:t>
            </a:r>
            <a:r>
              <a:rPr lang="en-US" sz="2800" b="0" strike="noStrike" spc="-9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(Document</a:t>
            </a:r>
            <a:r>
              <a:rPr lang="en-US" sz="2800" b="0" strike="noStrike" spc="-97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Object</a:t>
            </a:r>
            <a:r>
              <a:rPr lang="en-US" sz="2800" b="0" strike="noStrike" spc="-97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Model).</a:t>
            </a:r>
            <a:r>
              <a:rPr lang="en-US" sz="2800" b="0" strike="noStrike" spc="-97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12529"/>
                </a:solidFill>
                <a:latin typeface="Microsoft Sans Serif"/>
              </a:rPr>
              <a:t>Представляет</a:t>
            </a:r>
            <a:r>
              <a:rPr lang="en-US" sz="2800" b="0" strike="noStrike" spc="-26">
                <a:solidFill>
                  <a:srgbClr val="212529"/>
                </a:solidFill>
                <a:latin typeface="Microsoft Sans Serif"/>
              </a:rPr>
              <a:t> она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собой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древовидную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212529"/>
                </a:solidFill>
                <a:latin typeface="Microsoft Sans Serif"/>
              </a:rPr>
              <a:t>структуру</a:t>
            </a:r>
            <a:r>
              <a:rPr lang="en-US" sz="2800" b="0" strike="noStrike" spc="-55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страницы,</a:t>
            </a:r>
            <a:r>
              <a:rPr lang="en-US" sz="2800" b="0" strike="noStrike" spc="-75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состоящую</a:t>
            </a:r>
            <a:r>
              <a:rPr lang="en-US" sz="2800" b="0" strike="noStrike" spc="-66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из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DOM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элементов</a:t>
            </a:r>
            <a:r>
              <a:rPr lang="en-US" sz="2800" b="0" strike="noStrike" spc="-66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узлов.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интерфейс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взаимодействия</a:t>
            </a:r>
            <a:r>
              <a:rPr lang="en-US" sz="28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web-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страницей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из</a:t>
            </a:r>
            <a:r>
              <a:rPr lang="en-US" sz="28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JavaScript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554"/>
              </a:spcBef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6"/>
              </a:spcBef>
            </a:pPr>
            <a:r>
              <a:rPr lang="en-US" sz="2800" b="1" strike="noStrike" spc="-32">
                <a:solidFill>
                  <a:srgbClr val="212529"/>
                </a:solidFill>
                <a:latin typeface="Arial"/>
              </a:rPr>
              <a:t>DOM-</a:t>
            </a:r>
            <a:r>
              <a:rPr lang="en-US" sz="2800" b="1" strike="noStrike" spc="-21">
                <a:solidFill>
                  <a:srgbClr val="212529"/>
                </a:solidFill>
                <a:latin typeface="Arial"/>
              </a:rPr>
              <a:t>элемент</a:t>
            </a:r>
            <a:r>
              <a:rPr lang="en-US" sz="2800" b="1" strike="noStrike" spc="-100">
                <a:solidFill>
                  <a:srgbClr val="212529"/>
                </a:solidFill>
                <a:latin typeface="Arial"/>
              </a:rPr>
              <a:t> </a:t>
            </a:r>
            <a:r>
              <a:rPr lang="en-US" sz="2800" b="0" strike="noStrike" spc="724">
                <a:solidFill>
                  <a:srgbClr val="212529"/>
                </a:solidFill>
                <a:latin typeface="Microsoft Sans Serif"/>
              </a:rPr>
              <a:t>–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212529"/>
                </a:solidFill>
                <a:latin typeface="Microsoft Sans Serif"/>
              </a:rPr>
              <a:t>объект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212529"/>
                </a:solidFill>
                <a:latin typeface="Microsoft Sans Serif"/>
              </a:rPr>
              <a:t>взаимодействия</a:t>
            </a:r>
            <a:r>
              <a:rPr lang="en-US" sz="2800" b="0" strike="noStrike" spc="-75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или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отображения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на</a:t>
            </a:r>
            <a:r>
              <a:rPr lang="en-US" sz="2800" b="0" strike="noStrike" spc="-72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странице:</a:t>
            </a:r>
            <a:r>
              <a:rPr lang="en-US" sz="2800" b="0" strike="noStrike" spc="-75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кнопка,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ссылка,</a:t>
            </a:r>
            <a:r>
              <a:rPr lang="en-US" sz="2800" b="0" strike="noStrike" spc="-106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параграф,</a:t>
            </a:r>
            <a:r>
              <a:rPr lang="en-US" sz="2800" b="0" strike="noStrike" spc="-106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52">
                <a:solidFill>
                  <a:srgbClr val="212529"/>
                </a:solidFill>
                <a:latin typeface="Microsoft Sans Serif"/>
              </a:rPr>
              <a:t>заголовок</a:t>
            </a:r>
            <a:r>
              <a:rPr lang="en-US" sz="2800" b="0" strike="noStrike" spc="-106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</a:t>
            </a:r>
            <a:r>
              <a:rPr lang="en-US" sz="2800" b="0" strike="noStrike" spc="-10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другие</a:t>
            </a:r>
            <a:r>
              <a:rPr lang="en-US" sz="2800" b="0" strike="noStrike" spc="-10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теги.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Понятие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DOM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object 3"/>
          <p:cNvPicPr/>
          <p:nvPr/>
        </p:nvPicPr>
        <p:blipFill>
          <a:blip r:embed="rId2"/>
          <a:stretch/>
        </p:blipFill>
        <p:spPr>
          <a:xfrm>
            <a:off x="635040" y="3501360"/>
            <a:ext cx="12538440" cy="405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object 3"/>
          <p:cNvPicPr/>
          <p:nvPr/>
        </p:nvPicPr>
        <p:blipFill>
          <a:blip r:embed="rId2"/>
          <a:stretch/>
        </p:blipFill>
        <p:spPr>
          <a:xfrm>
            <a:off x="635040" y="3471840"/>
            <a:ext cx="13448520" cy="51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object 3"/>
          <p:cNvPicPr/>
          <p:nvPr/>
        </p:nvPicPr>
        <p:blipFill>
          <a:blip r:embed="rId2"/>
          <a:stretch/>
        </p:blipFill>
        <p:spPr>
          <a:xfrm>
            <a:off x="635040" y="3170160"/>
            <a:ext cx="10839240" cy="573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" name="object 3"/>
          <p:cNvPicPr/>
          <p:nvPr/>
        </p:nvPicPr>
        <p:blipFill>
          <a:blip r:embed="rId2"/>
          <a:stretch/>
        </p:blipFill>
        <p:spPr>
          <a:xfrm>
            <a:off x="635040" y="3045960"/>
            <a:ext cx="8098560" cy="6620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Другие</a:t>
            </a:r>
            <a:r>
              <a:rPr lang="en-US" sz="7200" b="1" strike="noStrike" spc="-13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события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object 3"/>
          <p:cNvSpPr/>
          <p:nvPr/>
        </p:nvSpPr>
        <p:spPr>
          <a:xfrm>
            <a:off x="622440" y="3200760"/>
            <a:ext cx="15649920" cy="15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Событий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браузере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в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очень</a:t>
            </a:r>
            <a:r>
              <a:rPr lang="en-US" sz="2800" b="0" strike="noStrike" spc="-9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00000"/>
                </a:solidFill>
                <a:latin typeface="Microsoft Sans Serif"/>
              </a:rPr>
              <a:t>много</a:t>
            </a:r>
            <a:r>
              <a:rPr lang="en-US" sz="2800" b="0" strike="noStrike" spc="-21" dirty="0">
                <a:solidFill>
                  <a:srgbClr val="000000"/>
                </a:solidFill>
                <a:latin typeface="Microsoft Sans Serif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2" dirty="0" err="1">
                <a:solidFill>
                  <a:srgbClr val="000000"/>
                </a:solidFill>
                <a:latin typeface="Microsoft Sans Serif"/>
              </a:rPr>
              <a:t>самостоятельно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5" dirty="0" err="1">
                <a:solidFill>
                  <a:srgbClr val="000000"/>
                </a:solidFill>
                <a:latin typeface="Microsoft Sans Serif"/>
              </a:rPr>
              <a:t>ознакомиться</a:t>
            </a:r>
            <a:r>
              <a:rPr lang="en-US" sz="2800" b="0" strike="noStrike" spc="-8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52" dirty="0" err="1">
                <a:solidFill>
                  <a:srgbClr val="000000"/>
                </a:solidFill>
                <a:latin typeface="Microsoft Sans Serif"/>
              </a:rPr>
              <a:t>со</a:t>
            </a:r>
            <a:r>
              <a:rPr lang="en-US" sz="2800" b="0" strike="noStrike" spc="-5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41" dirty="0" err="1">
                <a:solidFill>
                  <a:srgbClr val="000000"/>
                </a:solidFill>
                <a:latin typeface="Microsoft Sans Serif"/>
              </a:rPr>
              <a:t>списком</a:t>
            </a:r>
            <a:r>
              <a:rPr lang="en-US" sz="2800" b="0" strike="noStrike" spc="-4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наиболее</a:t>
            </a:r>
            <a:r>
              <a:rPr lang="en-US" sz="2800" b="0" strike="noStrike" spc="-4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популярных</a:t>
            </a:r>
            <a:r>
              <a:rPr lang="en-US" sz="2800" b="0" strike="noStrike" spc="-4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icrosoft Sans Serif"/>
              </a:rPr>
              <a:t>событий</a:t>
            </a:r>
            <a:r>
              <a:rPr lang="en-US" sz="2800" b="0" strike="noStrike" spc="-1" dirty="0">
                <a:solidFill>
                  <a:srgbClr val="000000"/>
                </a:solidFill>
                <a:latin typeface="Microsoft Sans Serif"/>
              </a:rPr>
              <a:t>:</a:t>
            </a:r>
            <a:r>
              <a:rPr lang="en-US" sz="2800" b="0" strike="noStrike" spc="-26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u="heavy" strike="noStrike" spc="-26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Microsoft Sans Serif"/>
                <a:hlinkClick r:id="rId2"/>
              </a:rPr>
              <a:t>https://developer.mozilla.org/en-</a:t>
            </a:r>
            <a:r>
              <a:rPr lang="en-US" sz="2800" b="0" u="heavy" strike="noStrike" spc="-12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Microsoft Sans Serif"/>
                <a:hlinkClick r:id="rId2"/>
              </a:rPr>
              <a:t>US/docs/Web/Events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10649160" cy="320076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04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Глобальный</a:t>
            </a:r>
            <a:r>
              <a:rPr lang="en-US" sz="6000" b="1" strike="noStrike" spc="-242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объект</a:t>
            </a:r>
            <a:r>
              <a:rPr lang="en-US" sz="6000" b="1" strike="noStrike" spc="-242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window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bject 2"/>
          <p:cNvSpPr/>
          <p:nvPr/>
        </p:nvSpPr>
        <p:spPr>
          <a:xfrm>
            <a:off x="622440" y="1563840"/>
            <a:ext cx="3517560" cy="110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Window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object 3"/>
          <p:cNvSpPr/>
          <p:nvPr/>
        </p:nvSpPr>
        <p:spPr>
          <a:xfrm>
            <a:off x="622440" y="3205080"/>
            <a:ext cx="16751160" cy="97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1" strike="noStrike" spc="-1" dirty="0">
                <a:solidFill>
                  <a:srgbClr val="313130"/>
                </a:solidFill>
                <a:latin typeface="Arial"/>
              </a:rPr>
              <a:t>Window</a:t>
            </a:r>
            <a:r>
              <a:rPr lang="en-US" sz="2800" b="1" strike="noStrike" spc="-137" dirty="0">
                <a:solidFill>
                  <a:srgbClr val="313130"/>
                </a:solidFill>
                <a:latin typeface="Arial"/>
              </a:rPr>
              <a:t> </a:t>
            </a:r>
            <a:r>
              <a:rPr lang="en-US" sz="2800" b="0" strike="noStrike" spc="-1" dirty="0">
                <a:solidFill>
                  <a:srgbClr val="313130"/>
                </a:solidFill>
                <a:latin typeface="Microsoft Sans Serif"/>
              </a:rPr>
              <a:t>-</a:t>
            </a:r>
            <a:r>
              <a:rPr lang="en-US" sz="2800" b="0" strike="noStrike" spc="-10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глобальный</a:t>
            </a:r>
            <a:r>
              <a:rPr lang="en-US" sz="2800" b="0" strike="noStrike" spc="-97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75" dirty="0" err="1">
                <a:solidFill>
                  <a:srgbClr val="313130"/>
                </a:solidFill>
                <a:latin typeface="Microsoft Sans Serif"/>
              </a:rPr>
              <a:t>объект</a:t>
            </a:r>
            <a:r>
              <a:rPr lang="en-US" sz="2800" b="0" strike="noStrike" spc="-75" dirty="0">
                <a:solidFill>
                  <a:srgbClr val="313130"/>
                </a:solidFill>
                <a:latin typeface="Microsoft Sans Serif"/>
              </a:rPr>
              <a:t>,</a:t>
            </a:r>
            <a:r>
              <a:rPr lang="en-US" sz="2800" b="0" strike="noStrike" spc="-10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2" dirty="0" err="1">
                <a:solidFill>
                  <a:srgbClr val="313130"/>
                </a:solidFill>
                <a:latin typeface="Microsoft Sans Serif"/>
              </a:rPr>
              <a:t>который</a:t>
            </a:r>
            <a:r>
              <a:rPr lang="en-US" sz="2800" b="0" strike="noStrike" spc="-97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313130"/>
                </a:solidFill>
                <a:latin typeface="Microsoft Sans Serif"/>
              </a:rPr>
              <a:t>предоставляет</a:t>
            </a:r>
            <a:r>
              <a:rPr lang="en-US" sz="2800" b="0" strike="noStrike" spc="-10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313130"/>
                </a:solidFill>
                <a:latin typeface="Microsoft Sans Serif"/>
              </a:rPr>
              <a:t>переменные</a:t>
            </a:r>
            <a:r>
              <a:rPr lang="en-US" sz="2800" b="0" strike="noStrike" spc="-72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52" dirty="0">
                <a:solidFill>
                  <a:srgbClr val="313130"/>
                </a:solidFill>
                <a:latin typeface="Microsoft Sans Serif"/>
              </a:rPr>
              <a:t>и </a:t>
            </a:r>
            <a:r>
              <a:rPr lang="en-US" sz="2800" b="0" strike="noStrike" spc="-21" dirty="0" err="1">
                <a:solidFill>
                  <a:srgbClr val="313130"/>
                </a:solidFill>
                <a:latin typeface="Microsoft Sans Serif"/>
              </a:rPr>
              <a:t>функции</a:t>
            </a:r>
            <a:r>
              <a:rPr lang="en-US" sz="2800" b="0" strike="noStrike" spc="-21" dirty="0">
                <a:solidFill>
                  <a:srgbClr val="313130"/>
                </a:solidFill>
                <a:latin typeface="Microsoft Sans Serif"/>
              </a:rPr>
              <a:t>,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доступные</a:t>
            </a:r>
            <a:r>
              <a:rPr lang="en-US" sz="2800" b="0" strike="noStrike" spc="-8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313130"/>
                </a:solidFill>
                <a:latin typeface="Microsoft Sans Serif"/>
              </a:rPr>
              <a:t>в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любом</a:t>
            </a:r>
            <a:r>
              <a:rPr lang="en-US" sz="2800" b="0" strike="noStrike" spc="-8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месте</a:t>
            </a:r>
            <a:r>
              <a:rPr lang="en-US" sz="2800" b="0" strike="noStrike" spc="-8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313130"/>
                </a:solidFill>
                <a:latin typeface="Microsoft Sans Serif"/>
              </a:rPr>
              <a:t>программы</a:t>
            </a:r>
            <a:r>
              <a:rPr lang="en-US" sz="2800" b="0" strike="noStrike" spc="-21" dirty="0">
                <a:solidFill>
                  <a:srgbClr val="313130"/>
                </a:solidFill>
                <a:latin typeface="Microsoft Sans Serif"/>
              </a:rPr>
              <a:t>.</a:t>
            </a:r>
            <a:r>
              <a:rPr lang="en-US" sz="2800" b="0" strike="noStrike" spc="-8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По</a:t>
            </a:r>
            <a:r>
              <a:rPr lang="en-US" sz="2800" b="0" strike="noStrike" spc="-8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313130"/>
                </a:solidFill>
                <a:latin typeface="Microsoft Sans Serif"/>
              </a:rPr>
              <a:t>умолчанию</a:t>
            </a:r>
            <a:r>
              <a:rPr lang="en-US" sz="2800" b="0" strike="noStrike" spc="-80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313130"/>
                </a:solidFill>
                <a:latin typeface="Microsoft Sans Serif"/>
              </a:rPr>
              <a:t>это</a:t>
            </a:r>
            <a:r>
              <a:rPr lang="en-US" sz="2800" b="0" strike="noStrike" spc="-2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те</a:t>
            </a:r>
            <a:r>
              <a:rPr lang="en-US" sz="2800" b="0" strike="noStrike" spc="-1" dirty="0">
                <a:solidFill>
                  <a:srgbClr val="313130"/>
                </a:solidFill>
                <a:latin typeface="Microsoft Sans Serif"/>
              </a:rPr>
              <a:t>,</a:t>
            </a:r>
            <a:r>
              <a:rPr lang="en-US" sz="2800" b="0" strike="noStrike" spc="-72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что</a:t>
            </a:r>
            <a:r>
              <a:rPr lang="en-US" sz="2800" b="0" strike="noStrike" spc="-6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встроены</a:t>
            </a:r>
            <a:r>
              <a:rPr lang="en-US" sz="2800" b="0" strike="noStrike" spc="-72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313130"/>
                </a:solidFill>
                <a:latin typeface="Microsoft Sans Serif"/>
              </a:rPr>
              <a:t>в</a:t>
            </a:r>
            <a:r>
              <a:rPr lang="en-US" sz="2800" b="0" strike="noStrike" spc="-6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46" dirty="0" err="1">
                <a:solidFill>
                  <a:srgbClr val="313130"/>
                </a:solidFill>
                <a:latin typeface="Microsoft Sans Serif"/>
              </a:rPr>
              <a:t>язык</a:t>
            </a:r>
            <a:r>
              <a:rPr lang="en-US" sz="2800" b="0" strike="noStrike" spc="-6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или</a:t>
            </a:r>
            <a:r>
              <a:rPr lang="en-US" sz="2800" b="0" strike="noStrike" spc="-6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313130"/>
                </a:solidFill>
                <a:latin typeface="Microsoft Sans Serif"/>
              </a:rPr>
              <a:t>среду</a:t>
            </a:r>
            <a:r>
              <a:rPr lang="en-US" sz="2800" b="0" strike="noStrike" spc="-66" dirty="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313130"/>
                </a:solidFill>
                <a:latin typeface="Microsoft Sans Serif"/>
              </a:rPr>
              <a:t>исполнения</a:t>
            </a:r>
            <a:r>
              <a:rPr lang="en-US" sz="2800" b="0" strike="noStrike" spc="-12" dirty="0">
                <a:solidFill>
                  <a:srgbClr val="313130"/>
                </a:solidFill>
                <a:latin typeface="Microsoft Sans Serif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351756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Window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object 3"/>
          <p:cNvSpPr/>
          <p:nvPr/>
        </p:nvSpPr>
        <p:spPr>
          <a:xfrm>
            <a:off x="622440" y="3205080"/>
            <a:ext cx="17436960" cy="146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Объект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window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имеет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большой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набор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свойств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и</a:t>
            </a:r>
            <a:r>
              <a:rPr lang="en-US" sz="2800" b="0" strike="noStrike" spc="-92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методов, обратиться</a:t>
            </a:r>
            <a:r>
              <a:rPr lang="en-US" sz="2800" b="0" strike="noStrike" spc="-15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к</a:t>
            </a:r>
            <a:r>
              <a:rPr lang="en-US" sz="2800" b="0" strike="noStrike" spc="-14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41">
                <a:solidFill>
                  <a:srgbClr val="313130"/>
                </a:solidFill>
                <a:latin typeface="Microsoft Sans Serif"/>
              </a:rPr>
              <a:t>которым</a:t>
            </a:r>
            <a:r>
              <a:rPr lang="en-US" sz="2800" b="0" strike="noStrike" spc="-15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Microsoft Sans Serif"/>
              </a:rPr>
              <a:t>можно</a:t>
            </a:r>
            <a:r>
              <a:rPr lang="en-US" sz="2800" b="0" strike="noStrike" spc="-14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двумя</a:t>
            </a:r>
            <a:r>
              <a:rPr lang="en-US" sz="2800" b="0" strike="noStrike" spc="-145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способами:</a:t>
            </a:r>
            <a:r>
              <a:rPr lang="en-US" sz="2800" b="0" strike="noStrike" spc="-15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window.alert()</a:t>
            </a:r>
            <a:r>
              <a:rPr lang="en-US" sz="2800" b="0" strike="noStrike" spc="-151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Microsoft Sans Serif"/>
              </a:rPr>
              <a:t>или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просто</a:t>
            </a:r>
            <a:r>
              <a:rPr lang="en-US" sz="2800" b="0" strike="noStrike" spc="-6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alert().</a:t>
            </a:r>
            <a:r>
              <a:rPr lang="en-US" sz="2800" b="0" strike="noStrike" spc="-6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00">
                <a:solidFill>
                  <a:srgbClr val="313130"/>
                </a:solidFill>
                <a:latin typeface="Microsoft Sans Serif"/>
              </a:rPr>
              <a:t>То-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есть,</a:t>
            </a:r>
            <a:r>
              <a:rPr lang="en-US" sz="2800" b="0" strike="noStrike" spc="-6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для</a:t>
            </a:r>
            <a:r>
              <a:rPr lang="en-US" sz="2800" b="0" strike="noStrike" spc="-6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Microsoft Sans Serif"/>
              </a:rPr>
              <a:t>использования</a:t>
            </a:r>
            <a:r>
              <a:rPr lang="en-US" sz="2800" b="0" strike="noStrike" spc="-6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313130"/>
                </a:solidFill>
                <a:latin typeface="Microsoft Sans Serif"/>
              </a:rPr>
              <a:t>методов</a:t>
            </a:r>
            <a:r>
              <a:rPr lang="en-US" sz="2800" b="0" strike="noStrike" spc="-6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и</a:t>
            </a:r>
            <a:r>
              <a:rPr lang="en-US" sz="2800" b="0" strike="noStrike" spc="-6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свойств</a:t>
            </a:r>
            <a:r>
              <a:rPr lang="en-US" sz="2800" b="0" strike="noStrike" spc="-6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313130"/>
                </a:solidFill>
                <a:latin typeface="Microsoft Sans Serif"/>
              </a:rPr>
              <a:t>из </a:t>
            </a: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window,</a:t>
            </a:r>
            <a:r>
              <a:rPr lang="en-US" sz="2800" b="0" strike="noStrike" spc="-106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само</a:t>
            </a:r>
            <a:r>
              <a:rPr lang="en-US" sz="2800" b="0" strike="noStrike" spc="-97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имя</a:t>
            </a:r>
            <a:r>
              <a:rPr lang="en-US" sz="2800" b="0" strike="noStrike" spc="-10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13130"/>
                </a:solidFill>
                <a:latin typeface="Microsoft Sans Serif"/>
              </a:rPr>
              <a:t>глобального</a:t>
            </a:r>
            <a:r>
              <a:rPr lang="en-US" sz="2800" b="0" strike="noStrike" spc="-97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313130"/>
                </a:solidFill>
                <a:latin typeface="Microsoft Sans Serif"/>
              </a:rPr>
              <a:t>объекта</a:t>
            </a:r>
            <a:r>
              <a:rPr lang="en-US" sz="2800" b="0" strike="noStrike" spc="-10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писать</a:t>
            </a:r>
            <a:r>
              <a:rPr lang="en-US" sz="2800" b="0" strike="noStrike" spc="-10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13130"/>
                </a:solidFill>
                <a:latin typeface="Microsoft Sans Serif"/>
              </a:rPr>
              <a:t>не</a:t>
            </a:r>
            <a:r>
              <a:rPr lang="en-US" sz="2800" b="0" strike="noStrike" spc="-100">
                <a:solidFill>
                  <a:srgbClr val="31313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13130"/>
                </a:solidFill>
                <a:latin typeface="Microsoft Sans Serif"/>
              </a:rPr>
              <a:t>обязательно.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Содержимое</a:t>
            </a:r>
            <a:r>
              <a:rPr lang="en-US" sz="7200" b="1" strike="noStrike" spc="-36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window</a:t>
            </a:r>
            <a:r>
              <a:rPr lang="en-US" sz="7200" b="1" strike="noStrike" spc="-36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(часть)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object 3"/>
          <p:cNvPicPr/>
          <p:nvPr/>
        </p:nvPicPr>
        <p:blipFill>
          <a:blip r:embed="rId2"/>
          <a:stretch/>
        </p:blipFill>
        <p:spPr>
          <a:xfrm>
            <a:off x="701280" y="3393360"/>
            <a:ext cx="16672680" cy="579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tIns="1227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81648"/>
                </a:solidFill>
                <a:latin typeface="Arial"/>
              </a:rPr>
              <a:t>Замыкание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object 3"/>
          <p:cNvSpPr/>
          <p:nvPr/>
        </p:nvSpPr>
        <p:spPr>
          <a:xfrm>
            <a:off x="622440" y="3205080"/>
            <a:ext cx="15454800" cy="19860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1" strike="noStrike" spc="-12" dirty="0" err="1">
                <a:solidFill>
                  <a:srgbClr val="202124"/>
                </a:solidFill>
                <a:latin typeface="Arial"/>
              </a:rPr>
              <a:t>Замыкание</a:t>
            </a:r>
            <a:r>
              <a:rPr lang="en-US" sz="2800" b="1" strike="noStrike" spc="-106" dirty="0">
                <a:solidFill>
                  <a:srgbClr val="202124"/>
                </a:solidFill>
                <a:latin typeface="Arial"/>
              </a:rPr>
              <a:t> </a:t>
            </a:r>
            <a:r>
              <a:rPr lang="en-US" sz="2800" b="0" strike="noStrike" spc="1143" dirty="0">
                <a:solidFill>
                  <a:srgbClr val="202124"/>
                </a:solidFill>
                <a:latin typeface="Microsoft Sans Serif"/>
              </a:rPr>
              <a:t>—</a:t>
            </a:r>
            <a:r>
              <a:rPr lang="en-US" sz="2800" b="0" strike="noStrike" spc="-66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это</a:t>
            </a:r>
            <a:r>
              <a:rPr lang="en-US" sz="2800" b="0" strike="noStrike" spc="-72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40C28"/>
                </a:solidFill>
                <a:latin typeface="Microsoft Sans Serif"/>
              </a:rPr>
              <a:t>набор</a:t>
            </a:r>
            <a:r>
              <a:rPr lang="en-US" sz="2800" b="0" strike="noStrike" spc="-66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040C28"/>
                </a:solidFill>
                <a:latin typeface="Microsoft Sans Serif"/>
              </a:rPr>
              <a:t>функции</a:t>
            </a:r>
            <a:r>
              <a:rPr lang="en-US" sz="2800" b="0" strike="noStrike" spc="-72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40C28"/>
                </a:solidFill>
                <a:latin typeface="Microsoft Sans Serif"/>
              </a:rPr>
              <a:t>и</a:t>
            </a:r>
            <a:r>
              <a:rPr lang="en-US" sz="2800" b="0" strike="noStrike" spc="-66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41" dirty="0" err="1">
                <a:solidFill>
                  <a:srgbClr val="040C28"/>
                </a:solidFill>
                <a:latin typeface="Microsoft Sans Serif"/>
              </a:rPr>
              <a:t>лексического</a:t>
            </a:r>
            <a:r>
              <a:rPr lang="en-US" sz="2800" b="0" strike="noStrike" spc="-72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32" dirty="0" err="1">
                <a:solidFill>
                  <a:srgbClr val="040C28"/>
                </a:solidFill>
                <a:latin typeface="Microsoft Sans Serif"/>
              </a:rPr>
              <a:t>окружения</a:t>
            </a:r>
            <a:r>
              <a:rPr lang="en-US" sz="2800" b="0" strike="noStrike" spc="-32" dirty="0">
                <a:solidFill>
                  <a:srgbClr val="040C28"/>
                </a:solidFill>
                <a:latin typeface="Microsoft Sans Serif"/>
              </a:rPr>
              <a:t>,</a:t>
            </a:r>
            <a:r>
              <a:rPr lang="en-US" sz="2800" b="0" strike="noStrike" spc="-72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040C28"/>
                </a:solidFill>
                <a:latin typeface="Microsoft Sans Serif"/>
              </a:rPr>
              <a:t>в</a:t>
            </a:r>
            <a:r>
              <a:rPr lang="en-US" sz="2800" b="0" strike="noStrike" spc="-72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41" dirty="0" err="1">
                <a:solidFill>
                  <a:srgbClr val="040C28"/>
                </a:solidFill>
                <a:latin typeface="Microsoft Sans Serif"/>
              </a:rPr>
              <a:t>котором</a:t>
            </a:r>
            <a:r>
              <a:rPr lang="en-US" sz="2800" b="0" strike="noStrike" spc="-66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040C28"/>
                </a:solidFill>
                <a:latin typeface="Microsoft Sans Serif"/>
              </a:rPr>
              <a:t>эта</a:t>
            </a:r>
            <a:r>
              <a:rPr lang="en-US" sz="2800" b="0" strike="noStrike" spc="-72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040C28"/>
                </a:solidFill>
                <a:latin typeface="Microsoft Sans Serif"/>
              </a:rPr>
              <a:t>функция</a:t>
            </a:r>
            <a:r>
              <a:rPr lang="en-US" sz="2800" b="0" strike="noStrike" spc="-66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040C28"/>
                </a:solidFill>
                <a:latin typeface="Microsoft Sans Serif"/>
              </a:rPr>
              <a:t>была</a:t>
            </a:r>
            <a:r>
              <a:rPr lang="en-US" sz="2800" b="0" strike="noStrike" spc="-21" dirty="0">
                <a:solidFill>
                  <a:srgbClr val="040C28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040C28"/>
                </a:solidFill>
                <a:latin typeface="Microsoft Sans Serif"/>
              </a:rPr>
              <a:t>объявлена</a:t>
            </a:r>
            <a:r>
              <a:rPr lang="en-US" sz="2800" b="0" strike="noStrike" spc="-12" dirty="0">
                <a:solidFill>
                  <a:srgbClr val="202124"/>
                </a:solidFill>
                <a:latin typeface="Microsoft Sans Serif"/>
              </a:rPr>
              <a:t>.</a:t>
            </a:r>
            <a:r>
              <a:rPr lang="en-US" sz="2800" b="0" strike="noStrike" spc="-106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202124"/>
                </a:solidFill>
                <a:latin typeface="Microsoft Sans Serif"/>
              </a:rPr>
              <a:t>Замыкание</a:t>
            </a:r>
            <a:r>
              <a:rPr lang="en-US" sz="2800" b="0" strike="noStrike" spc="-97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даёт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доступ</a:t>
            </a:r>
            <a:r>
              <a:rPr lang="en-US" sz="2800" b="0" strike="noStrike" spc="-97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>
                <a:solidFill>
                  <a:srgbClr val="202124"/>
                </a:solidFill>
                <a:latin typeface="Microsoft Sans Serif"/>
              </a:rPr>
              <a:t>к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внешней</a:t>
            </a:r>
            <a:r>
              <a:rPr lang="en-US" sz="2800" b="0" strike="noStrike" spc="-97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202124"/>
                </a:solidFill>
                <a:latin typeface="Microsoft Sans Serif"/>
              </a:rPr>
              <a:t>функции</a:t>
            </a:r>
            <a:r>
              <a:rPr lang="en-US" sz="2800" b="0" strike="noStrike" spc="-97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из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внутренней</a:t>
            </a:r>
            <a:r>
              <a:rPr lang="en-US" sz="2800" b="0" strike="noStrike" spc="-97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202124"/>
                </a:solidFill>
                <a:latin typeface="Microsoft Sans Serif"/>
              </a:rPr>
              <a:t>функции</a:t>
            </a:r>
            <a:r>
              <a:rPr lang="en-US" sz="2800" b="0" strike="noStrike" spc="-21" dirty="0">
                <a:solidFill>
                  <a:srgbClr val="202124"/>
                </a:solidFill>
                <a:latin typeface="Microsoft Sans Serif"/>
              </a:rPr>
              <a:t>.</a:t>
            </a:r>
            <a:r>
              <a:rPr lang="en-US" sz="2800" b="0" strike="noStrike" spc="-106" dirty="0">
                <a:solidFill>
                  <a:srgbClr val="202124"/>
                </a:solidFill>
                <a:latin typeface="Microsoft Sans Serif"/>
              </a:rPr>
              <a:t> </a:t>
            </a:r>
            <a:endParaRPr lang="en-US" sz="2800" b="0" strike="noStrike" spc="-106" dirty="0" smtClean="0">
              <a:solidFill>
                <a:srgbClr val="202124"/>
              </a:solidFill>
              <a:latin typeface="Microsoft Sans Serif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endParaRPr lang="en-US" sz="2800" spc="-106" dirty="0">
              <a:solidFill>
                <a:srgbClr val="202124"/>
              </a:solidFill>
              <a:latin typeface="Microsoft Sans Serif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 dirty="0" smtClean="0">
                <a:solidFill>
                  <a:srgbClr val="202124"/>
                </a:solidFill>
                <a:latin typeface="Microsoft Sans Serif"/>
              </a:rPr>
              <a:t>В</a:t>
            </a:r>
            <a:r>
              <a:rPr lang="en-US" sz="2800" b="0" strike="noStrike" spc="-100" dirty="0" smtClean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 dirty="0">
                <a:solidFill>
                  <a:srgbClr val="202124"/>
                </a:solidFill>
                <a:latin typeface="Microsoft Sans Serif"/>
              </a:rPr>
              <a:t>JavaScript </a:t>
            </a:r>
            <a:r>
              <a:rPr lang="en-US" sz="2800" b="0" strike="noStrike" spc="-35" dirty="0" err="1">
                <a:solidFill>
                  <a:srgbClr val="202124"/>
                </a:solidFill>
                <a:latin typeface="Microsoft Sans Serif"/>
              </a:rPr>
              <a:t>замыкания</a:t>
            </a:r>
            <a:r>
              <a:rPr lang="en-US" sz="2800" b="0" strike="noStrike" spc="-106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202124"/>
                </a:solidFill>
                <a:latin typeface="Microsoft Sans Serif"/>
              </a:rPr>
              <a:t>создаются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6" dirty="0" err="1">
                <a:solidFill>
                  <a:srgbClr val="202124"/>
                </a:solidFill>
                <a:latin typeface="Microsoft Sans Serif"/>
              </a:rPr>
              <a:t>каждый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раз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при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202124"/>
                </a:solidFill>
                <a:latin typeface="Microsoft Sans Serif"/>
              </a:rPr>
              <a:t>создании</a:t>
            </a:r>
            <a:r>
              <a:rPr lang="en-US" sz="2800" b="0" strike="noStrike" spc="-106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21" dirty="0" err="1">
                <a:solidFill>
                  <a:srgbClr val="202124"/>
                </a:solidFill>
                <a:latin typeface="Microsoft Sans Serif"/>
              </a:rPr>
              <a:t>функции</a:t>
            </a:r>
            <a:r>
              <a:rPr lang="en-US" sz="2800" b="0" strike="noStrike" spc="-21" dirty="0">
                <a:solidFill>
                  <a:srgbClr val="202124"/>
                </a:solidFill>
                <a:latin typeface="Microsoft Sans Serif"/>
              </a:rPr>
              <a:t>,</a:t>
            </a:r>
            <a:r>
              <a:rPr lang="en-US" sz="2800" b="0" strike="noStrike" spc="-106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во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время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" dirty="0" err="1">
                <a:solidFill>
                  <a:srgbClr val="202124"/>
                </a:solidFill>
                <a:latin typeface="Microsoft Sans Serif"/>
              </a:rPr>
              <a:t>её</a:t>
            </a:r>
            <a:r>
              <a:rPr lang="en-US" sz="2800" b="0" strike="noStrike" spc="-100" dirty="0">
                <a:solidFill>
                  <a:srgbClr val="202124"/>
                </a:solidFill>
                <a:latin typeface="Microsoft Sans Serif"/>
              </a:rPr>
              <a:t> </a:t>
            </a:r>
            <a:r>
              <a:rPr lang="en-US" sz="2800" b="0" strike="noStrike" spc="-12" dirty="0" err="1">
                <a:solidFill>
                  <a:srgbClr val="202124"/>
                </a:solidFill>
                <a:latin typeface="Microsoft Sans Serif"/>
              </a:rPr>
              <a:t>создания</a:t>
            </a:r>
            <a:r>
              <a:rPr lang="en-US" sz="2800" b="0" strike="noStrike" spc="-12" dirty="0">
                <a:solidFill>
                  <a:srgbClr val="202124"/>
                </a:solidFill>
                <a:latin typeface="Microsoft Sans Serif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/>
          <p:nvPr/>
        </p:nvSpPr>
        <p:spPr>
          <a:xfrm>
            <a:off x="622440" y="3111480"/>
            <a:ext cx="757584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Получения</a:t>
            </a:r>
            <a:r>
              <a:rPr lang="en-US" sz="2800" b="0" strike="noStrike" spc="-6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элементов</a:t>
            </a:r>
            <a:r>
              <a:rPr lang="en-US" sz="2800" b="0" strike="noStrike" spc="-6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из</a:t>
            </a:r>
            <a:r>
              <a:rPr lang="en-US" sz="2800" b="0" strike="noStrike" spc="-6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body</a:t>
            </a:r>
            <a:r>
              <a:rPr lang="en-US" sz="2800" b="0" strike="noStrike" spc="-55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</a:t>
            </a:r>
            <a:r>
              <a:rPr lang="en-US" sz="2800" b="0" strike="noStrike" spc="-6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212529"/>
                </a:solidFill>
                <a:latin typeface="Microsoft Sans Serif"/>
              </a:rPr>
              <a:t>их</a:t>
            </a:r>
            <a:r>
              <a:rPr lang="en-US" sz="2800" b="0" strike="noStrike" spc="-60">
                <a:solidFill>
                  <a:srgbClr val="212529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212529"/>
                </a:solidFill>
                <a:latin typeface="Microsoft Sans Serif"/>
              </a:rPr>
              <a:t>настройка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object 4"/>
          <p:cNvPicPr/>
          <p:nvPr/>
        </p:nvPicPr>
        <p:blipFill>
          <a:blip r:embed="rId2"/>
          <a:stretch/>
        </p:blipFill>
        <p:spPr>
          <a:xfrm>
            <a:off x="622440" y="4992474"/>
            <a:ext cx="16991640" cy="3237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Пример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замыкания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object 11"/>
          <p:cNvPicPr/>
          <p:nvPr/>
        </p:nvPicPr>
        <p:blipFill>
          <a:blip r:embed="rId2"/>
          <a:stretch/>
        </p:blipFill>
        <p:spPr>
          <a:xfrm>
            <a:off x="635040" y="3471840"/>
            <a:ext cx="9353160" cy="4628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IIFE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object 3"/>
          <p:cNvSpPr/>
          <p:nvPr/>
        </p:nvSpPr>
        <p:spPr>
          <a:xfrm>
            <a:off x="622440" y="3205080"/>
            <a:ext cx="15503040" cy="97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  <a:tabLst>
                <a:tab pos="12809880" algn="l"/>
              </a:tabLst>
            </a:pPr>
            <a:r>
              <a:rPr lang="en-US" sz="2800" b="1" strike="noStrike" spc="-1">
                <a:solidFill>
                  <a:srgbClr val="333333"/>
                </a:solidFill>
                <a:latin typeface="Arial"/>
              </a:rPr>
              <a:t>IIFE</a:t>
            </a:r>
            <a:r>
              <a:rPr lang="en-US" sz="2800" b="1" strike="noStrike" spc="-100">
                <a:solidFill>
                  <a:srgbClr val="333333"/>
                </a:solidFill>
                <a:latin typeface="Arial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(Immediately</a:t>
            </a:r>
            <a:r>
              <a:rPr lang="en-US" sz="2800" b="0" strike="noStrike" spc="-75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Invoked</a:t>
            </a:r>
            <a:r>
              <a:rPr lang="en-US" sz="2800" b="0" strike="noStrike" spc="-75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Function</a:t>
            </a:r>
            <a:r>
              <a:rPr lang="en-US" sz="2800" b="0" strike="noStrike" spc="-75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Expression)</a:t>
            </a:r>
            <a:r>
              <a:rPr lang="en-US" sz="2800" b="0" strike="noStrike" spc="-75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1143">
                <a:solidFill>
                  <a:srgbClr val="333333"/>
                </a:solidFill>
                <a:latin typeface="Microsoft Sans Serif"/>
              </a:rPr>
              <a:t>—</a:t>
            </a:r>
            <a:r>
              <a:rPr lang="en-US" sz="2800" b="0" strike="noStrike" spc="-75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это</a:t>
            </a:r>
            <a:r>
              <a:rPr lang="en-US" sz="2800" b="0" strike="noStrike" spc="-72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специальная</a:t>
            </a:r>
            <a:r>
              <a:rPr lang="en-US" sz="2800" b="0" strike="noStrike" spc="-75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35">
                <a:solidFill>
                  <a:srgbClr val="333333"/>
                </a:solidFill>
                <a:latin typeface="Microsoft Sans Serif"/>
              </a:rPr>
              <a:t>конструкция,</a:t>
            </a:r>
            <a:r>
              <a:rPr lang="en-US" sz="2800" b="0" strike="noStrike" spc="-80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позволяющая </a:t>
            </a:r>
            <a:r>
              <a:rPr lang="en-US" sz="2800" b="0" strike="noStrike" spc="-21">
                <a:solidFill>
                  <a:srgbClr val="333333"/>
                </a:solidFill>
                <a:latin typeface="Microsoft Sans Serif"/>
              </a:rPr>
              <a:t>вызывать</a:t>
            </a:r>
            <a:r>
              <a:rPr lang="en-US" sz="2800" b="0" strike="noStrike" spc="-111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функцию</a:t>
            </a:r>
            <a:r>
              <a:rPr lang="en-US" sz="2800" b="0" strike="noStrike" spc="-100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сразу</a:t>
            </a:r>
            <a:r>
              <a:rPr lang="en-US" sz="2800" b="0" strike="noStrike" spc="-100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после</a:t>
            </a:r>
            <a:r>
              <a:rPr lang="en-US" sz="2800" b="0" strike="noStrike" spc="-100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ее</a:t>
            </a:r>
            <a:r>
              <a:rPr lang="en-US" sz="2800" b="0" strike="noStrike" spc="-100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определения.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object 4"/>
          <p:cNvPicPr/>
          <p:nvPr/>
        </p:nvPicPr>
        <p:blipFill>
          <a:blip r:embed="rId2"/>
          <a:stretch/>
        </p:blipFill>
        <p:spPr>
          <a:xfrm>
            <a:off x="635040" y="5380920"/>
            <a:ext cx="11932920" cy="396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Пример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object 3"/>
          <p:cNvSpPr/>
          <p:nvPr/>
        </p:nvSpPr>
        <p:spPr>
          <a:xfrm>
            <a:off x="622440" y="3205080"/>
            <a:ext cx="14262480" cy="97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Пример</a:t>
            </a:r>
            <a:r>
              <a:rPr lang="en-US" sz="2800" b="0" strike="noStrike" spc="-114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33333"/>
                </a:solidFill>
                <a:latin typeface="Microsoft Sans Serif"/>
              </a:rPr>
              <a:t>функции,</a:t>
            </a:r>
            <a:r>
              <a:rPr lang="en-US" sz="2800" b="0" strike="noStrike" spc="-114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333333"/>
                </a:solidFill>
                <a:latin typeface="Microsoft Sans Serif"/>
              </a:rPr>
              <a:t>которая</a:t>
            </a:r>
            <a:r>
              <a:rPr lang="en-US" sz="2800" b="0" strike="noStrike" spc="-114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специально</a:t>
            </a:r>
            <a:r>
              <a:rPr lang="en-US" sz="2800" b="0" strike="noStrike" spc="-111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определена</a:t>
            </a:r>
            <a:r>
              <a:rPr lang="en-US" sz="2800" b="0" strike="noStrike" spc="-114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333333"/>
                </a:solidFill>
                <a:latin typeface="Microsoft Sans Serif"/>
              </a:rPr>
              <a:t>программой</a:t>
            </a:r>
            <a:r>
              <a:rPr lang="en-US" sz="2800" b="0" strike="noStrike" spc="-111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в</a:t>
            </a:r>
            <a:r>
              <a:rPr lang="en-US" sz="2800" b="0" strike="noStrike" spc="-114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глобальной</a:t>
            </a:r>
            <a:r>
              <a:rPr lang="en-US" sz="2800" b="0" strike="noStrike" spc="-111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области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видимости</a:t>
            </a:r>
            <a:r>
              <a:rPr lang="en-US" sz="2800" b="0" strike="noStrike" spc="-126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333333"/>
                </a:solidFill>
                <a:latin typeface="Microsoft Sans Serif"/>
              </a:rPr>
              <a:t>из</a:t>
            </a:r>
            <a:r>
              <a:rPr lang="en-US" sz="2800" b="0" strike="noStrike" spc="-120">
                <a:solidFill>
                  <a:srgbClr val="333333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333333"/>
                </a:solidFill>
                <a:latin typeface="Microsoft Sans Serif"/>
              </a:rPr>
              <a:t>замыкания.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object 4"/>
          <p:cNvPicPr/>
          <p:nvPr/>
        </p:nvPicPr>
        <p:blipFill>
          <a:blip r:embed="rId2"/>
          <a:stretch/>
        </p:blipFill>
        <p:spPr>
          <a:xfrm>
            <a:off x="635040" y="4889520"/>
            <a:ext cx="9353160" cy="4095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10920240" cy="320076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05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Практика.</a:t>
            </a:r>
            <a:r>
              <a:rPr lang="en-US" sz="6000" b="1" strike="noStrike" spc="-236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Создание</a:t>
            </a:r>
            <a:r>
              <a:rPr lang="en-US" sz="6000" b="1" strike="noStrike" spc="-231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92">
                <a:solidFill>
                  <a:srgbClr val="000000"/>
                </a:solidFill>
                <a:latin typeface="Arial"/>
              </a:rPr>
              <a:t>Todo-</a:t>
            </a:r>
            <a:r>
              <a:rPr lang="en-US" sz="6000" b="1" strike="noStrike" spc="-21">
                <a:solidFill>
                  <a:srgbClr val="000000"/>
                </a:solidFill>
                <a:latin typeface="Arial"/>
              </a:rPr>
              <a:t>list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Проект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object 3"/>
          <p:cNvPicPr/>
          <p:nvPr/>
        </p:nvPicPr>
        <p:blipFill>
          <a:blip r:embed="rId2"/>
          <a:stretch/>
        </p:blipFill>
        <p:spPr>
          <a:xfrm>
            <a:off x="698760" y="2995200"/>
            <a:ext cx="11566080" cy="659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Bootstrap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object 3"/>
          <p:cNvPicPr/>
          <p:nvPr/>
        </p:nvPicPr>
        <p:blipFill>
          <a:blip r:embed="rId2"/>
          <a:stretch/>
        </p:blipFill>
        <p:spPr>
          <a:xfrm>
            <a:off x="635040" y="2726640"/>
            <a:ext cx="13498920" cy="6868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591336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IIFE</a:t>
            </a:r>
            <a:r>
              <a:rPr lang="en-US" sz="7200" b="1" strike="noStrike" spc="-4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функция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object 3"/>
          <p:cNvPicPr/>
          <p:nvPr/>
        </p:nvPicPr>
        <p:blipFill>
          <a:blip r:embed="rId2"/>
          <a:stretch/>
        </p:blipFill>
        <p:spPr>
          <a:xfrm>
            <a:off x="635040" y="3141720"/>
            <a:ext cx="8953200" cy="274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352628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Функция</a:t>
            </a:r>
            <a:r>
              <a:rPr lang="en-US" sz="7200" b="1" strike="noStrike" spc="-18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запуска</a:t>
            </a:r>
            <a:r>
              <a:rPr lang="en-US" sz="7200" b="1" strike="noStrike" spc="-17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приложения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object 3"/>
          <p:cNvPicPr/>
          <p:nvPr/>
        </p:nvPicPr>
        <p:blipFill>
          <a:blip r:embed="rId2"/>
          <a:stretch/>
        </p:blipFill>
        <p:spPr>
          <a:xfrm>
            <a:off x="741600" y="3243240"/>
            <a:ext cx="8800560" cy="4343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Запуск</a:t>
            </a:r>
            <a:r>
              <a:rPr lang="en-US" sz="7200" b="1" strike="noStrike" spc="-20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32">
                <a:solidFill>
                  <a:srgbClr val="C91C4B"/>
                </a:solidFill>
                <a:latin typeface="Arial"/>
              </a:rPr>
              <a:t>приложения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object 3"/>
          <p:cNvPicPr/>
          <p:nvPr/>
        </p:nvPicPr>
        <p:blipFill>
          <a:blip r:embed="rId2"/>
          <a:stretch/>
        </p:blipFill>
        <p:spPr>
          <a:xfrm>
            <a:off x="635040" y="3176640"/>
            <a:ext cx="15030000" cy="260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55">
                <a:solidFill>
                  <a:srgbClr val="C91C4B"/>
                </a:solidFill>
                <a:latin typeface="Arial"/>
              </a:rPr>
              <a:t>Заголовок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object 3"/>
          <p:cNvPicPr/>
          <p:nvPr/>
        </p:nvPicPr>
        <p:blipFill>
          <a:blip r:embed="rId2"/>
          <a:stretch/>
        </p:blipFill>
        <p:spPr>
          <a:xfrm>
            <a:off x="635040" y="3243240"/>
            <a:ext cx="10667520" cy="3219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2"/>
          <p:cNvPicPr/>
          <p:nvPr/>
        </p:nvPicPr>
        <p:blipFill>
          <a:blip r:embed="rId2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9941040" cy="4224600"/>
          </a:xfrm>
          <a:prstGeom prst="rect">
            <a:avLst/>
          </a:prstGeom>
          <a:noFill/>
          <a:ln w="0">
            <a:noFill/>
          </a:ln>
        </p:spPr>
        <p:txBody>
          <a:bodyPr lIns="0" tIns="30924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lang="en-US" sz="12000" b="1" strike="noStrike" spc="-26">
                <a:solidFill>
                  <a:srgbClr val="C91C4B"/>
                </a:solidFill>
                <a:latin typeface="Arial"/>
              </a:rPr>
              <a:t>02</a:t>
            </a:r>
            <a:endParaRPr lang="en-US" sz="12000" b="0" strike="noStrike" spc="-1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spcBef>
                <a:spcPts val="156"/>
              </a:spcBef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Создание</a:t>
            </a:r>
            <a:r>
              <a:rPr lang="en-US" sz="6000" b="1" strike="noStrike" spc="-415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46">
                <a:solidFill>
                  <a:srgbClr val="000000"/>
                </a:solidFill>
                <a:latin typeface="Arial"/>
              </a:rPr>
              <a:t>DOM-</a:t>
            </a: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элементов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и</a:t>
            </a:r>
            <a:r>
              <a:rPr lang="en-US" sz="6000" b="1" strike="noStrike" spc="-15">
                <a:solidFill>
                  <a:srgbClr val="000000"/>
                </a:solidFill>
                <a:latin typeface="Arial"/>
              </a:rPr>
              <a:t> </a:t>
            </a:r>
            <a:r>
              <a:rPr lang="en-US" sz="6000" b="1" strike="noStrike" spc="-1">
                <a:solidFill>
                  <a:srgbClr val="000000"/>
                </a:solidFill>
                <a:latin typeface="Arial"/>
              </a:rPr>
              <a:t>их</a:t>
            </a:r>
            <a:r>
              <a:rPr lang="en-US" sz="6000" b="1" strike="noStrike" spc="-12">
                <a:solidFill>
                  <a:srgbClr val="000000"/>
                </a:solidFill>
                <a:latin typeface="Arial"/>
              </a:rPr>
              <a:t> настройка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Форма</a:t>
            </a:r>
            <a:r>
              <a:rPr lang="en-US" sz="7200" b="1" strike="noStrike" spc="-38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добавления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object 3"/>
          <p:cNvPicPr/>
          <p:nvPr/>
        </p:nvPicPr>
        <p:blipFill>
          <a:blip r:embed="rId2"/>
          <a:stretch/>
        </p:blipFill>
        <p:spPr>
          <a:xfrm>
            <a:off x="741600" y="2711160"/>
            <a:ext cx="7104960" cy="715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Форма</a:t>
            </a:r>
            <a:r>
              <a:rPr lang="en-US" sz="7200" b="1" strike="noStrike" spc="-38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добавления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object 3"/>
          <p:cNvPicPr/>
          <p:nvPr/>
        </p:nvPicPr>
        <p:blipFill>
          <a:blip r:embed="rId2"/>
          <a:stretch/>
        </p:blipFill>
        <p:spPr>
          <a:xfrm>
            <a:off x="635040" y="3341880"/>
            <a:ext cx="12096360" cy="3866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Список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object 3"/>
          <p:cNvPicPr/>
          <p:nvPr/>
        </p:nvPicPr>
        <p:blipFill>
          <a:blip r:embed="rId2"/>
          <a:stretch/>
        </p:blipFill>
        <p:spPr>
          <a:xfrm>
            <a:off x="720360" y="2846520"/>
            <a:ext cx="10221120" cy="688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Элемент</a:t>
            </a:r>
            <a:r>
              <a:rPr lang="en-US" sz="7200" b="1" strike="noStrike" spc="-45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списка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object 3"/>
          <p:cNvPicPr/>
          <p:nvPr/>
        </p:nvPicPr>
        <p:blipFill>
          <a:blip r:embed="rId2"/>
          <a:stretch/>
        </p:blipFill>
        <p:spPr>
          <a:xfrm>
            <a:off x="635040" y="2747520"/>
            <a:ext cx="13723920" cy="736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Элемент</a:t>
            </a:r>
            <a:r>
              <a:rPr lang="en-US" sz="7200" b="1" strike="noStrike" spc="-45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списка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object 3"/>
          <p:cNvPicPr/>
          <p:nvPr/>
        </p:nvPicPr>
        <p:blipFill>
          <a:blip r:embed="rId2"/>
          <a:stretch/>
        </p:blipFill>
        <p:spPr>
          <a:xfrm>
            <a:off x="720360" y="2921040"/>
            <a:ext cx="14191200" cy="736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Добавление</a:t>
            </a:r>
            <a:r>
              <a:rPr lang="en-US" sz="7200" b="1" strike="noStrike" spc="-3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элемента</a:t>
            </a:r>
            <a:r>
              <a:rPr lang="en-US" sz="7200" b="1" strike="noStrike" spc="-3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списка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1" name="object 3"/>
          <p:cNvPicPr/>
          <p:nvPr/>
        </p:nvPicPr>
        <p:blipFill>
          <a:blip r:embed="rId2"/>
          <a:stretch/>
        </p:blipFill>
        <p:spPr>
          <a:xfrm>
            <a:off x="635040" y="2768760"/>
            <a:ext cx="13529160" cy="736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Добавление</a:t>
            </a:r>
            <a:r>
              <a:rPr lang="en-US" sz="7200" b="1" strike="noStrike" spc="-3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элемента</a:t>
            </a:r>
            <a:r>
              <a:rPr lang="en-US" sz="7200" b="1" strike="noStrike" spc="-33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списка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object 3"/>
          <p:cNvPicPr/>
          <p:nvPr/>
        </p:nvPicPr>
        <p:blipFill>
          <a:blip r:embed="rId2"/>
          <a:stretch/>
        </p:blipFill>
        <p:spPr>
          <a:xfrm>
            <a:off x="635040" y="2860560"/>
            <a:ext cx="8222760" cy="703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Настройка</a:t>
            </a:r>
            <a:r>
              <a:rPr lang="en-US" sz="7200" b="1" strike="noStrike" spc="-52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26">
                <a:solidFill>
                  <a:srgbClr val="C91C4B"/>
                </a:solidFill>
                <a:latin typeface="Arial"/>
              </a:rPr>
              <a:t>подключения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object 3"/>
          <p:cNvPicPr/>
          <p:nvPr/>
        </p:nvPicPr>
        <p:blipFill>
          <a:blip r:embed="rId2"/>
          <a:stretch/>
        </p:blipFill>
        <p:spPr>
          <a:xfrm>
            <a:off x="635040" y="3138480"/>
            <a:ext cx="16839720" cy="264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46">
                <a:solidFill>
                  <a:srgbClr val="C91C4B"/>
                </a:solidFill>
                <a:latin typeface="Arial"/>
              </a:rPr>
              <a:t>Пользователи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7" name="object 3"/>
          <p:cNvPicPr/>
          <p:nvPr/>
        </p:nvPicPr>
        <p:blipFill>
          <a:blip r:embed="rId2"/>
          <a:stretch/>
        </p:blipFill>
        <p:spPr>
          <a:xfrm>
            <a:off x="725400" y="2846520"/>
            <a:ext cx="16839720" cy="6381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51">
                <a:solidFill>
                  <a:srgbClr val="C91C4B"/>
                </a:solidFill>
                <a:latin typeface="Arial"/>
              </a:rPr>
              <a:t>Р</a:t>
            </a:r>
            <a:r>
              <a:rPr lang="en-US" sz="7200" b="1" strike="noStrike" spc="24">
                <a:solidFill>
                  <a:srgbClr val="C91C4B"/>
                </a:solidFill>
                <a:latin typeface="Arial"/>
              </a:rPr>
              <a:t>е</a:t>
            </a:r>
            <a:r>
              <a:rPr lang="en-US" sz="7200" b="1" strike="noStrike" spc="-145">
                <a:solidFill>
                  <a:srgbClr val="C91C4B"/>
                </a:solidFill>
                <a:latin typeface="Arial"/>
              </a:rPr>
              <a:t>з</a:t>
            </a:r>
            <a:r>
              <a:rPr lang="en-US" sz="7200" b="1" strike="noStrike" spc="-66">
                <a:solidFill>
                  <a:srgbClr val="C91C4B"/>
                </a:solidFill>
                <a:latin typeface="Arial"/>
              </a:rPr>
              <a:t>у</a:t>
            </a:r>
            <a:r>
              <a:rPr lang="en-US" sz="7200" b="1" strike="noStrike" spc="12">
                <a:solidFill>
                  <a:srgbClr val="C91C4B"/>
                </a:solidFill>
                <a:latin typeface="Arial"/>
              </a:rPr>
              <a:t>л</a:t>
            </a:r>
            <a:r>
              <a:rPr lang="en-US" sz="7200" b="1" strike="noStrike" spc="-605">
                <a:solidFill>
                  <a:srgbClr val="C91C4B"/>
                </a:solidFill>
                <a:latin typeface="Arial"/>
              </a:rPr>
              <a:t>ь</a:t>
            </a:r>
            <a:r>
              <a:rPr lang="en-US" sz="7200" b="1" strike="noStrike" spc="18">
                <a:solidFill>
                  <a:srgbClr val="C91C4B"/>
                </a:solidFill>
                <a:latin typeface="Arial"/>
              </a:rPr>
              <a:t>та</a:t>
            </a:r>
            <a:r>
              <a:rPr lang="en-US" sz="7200" b="1" strike="noStrike" spc="29">
                <a:solidFill>
                  <a:srgbClr val="C91C4B"/>
                </a:solidFill>
                <a:latin typeface="Arial"/>
              </a:rPr>
              <a:t>т</a:t>
            </a:r>
            <a:r>
              <a:rPr lang="en-US" sz="7200" b="1" strike="noStrike" spc="-177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в</a:t>
            </a:r>
            <a:r>
              <a:rPr lang="en-US" sz="7200" b="1" strike="noStrike" spc="-171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браузере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9" name="object 3"/>
          <p:cNvPicPr/>
          <p:nvPr/>
        </p:nvPicPr>
        <p:blipFill>
          <a:blip r:embed="rId2"/>
          <a:stretch/>
        </p:blipFill>
        <p:spPr>
          <a:xfrm>
            <a:off x="569880" y="3104640"/>
            <a:ext cx="17151120" cy="637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Динамическая</a:t>
            </a:r>
            <a:r>
              <a:rPr lang="en-US" sz="7200" b="1" strike="noStrike" spc="-165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страница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object 3"/>
          <p:cNvSpPr/>
          <p:nvPr/>
        </p:nvSpPr>
        <p:spPr>
          <a:xfrm>
            <a:off x="622440" y="3053520"/>
            <a:ext cx="10395360" cy="194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2800" b="0" strike="noStrike" spc="-35">
                <a:solidFill>
                  <a:srgbClr val="000000"/>
                </a:solidFill>
                <a:latin typeface="Microsoft Sans Serif"/>
              </a:rPr>
              <a:t>Web-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страница,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которая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изменяется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(появляются</a:t>
            </a:r>
            <a:r>
              <a:rPr lang="en-US" sz="2800" b="0" strike="noStrike" spc="-97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2">
                <a:solidFill>
                  <a:srgbClr val="000000"/>
                </a:solidFill>
                <a:latin typeface="Microsoft Sans Serif"/>
              </a:rPr>
              <a:t>исчезают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блоки,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меняется</a:t>
            </a:r>
            <a:r>
              <a:rPr lang="en-US" sz="2800" b="0" strike="noStrike" spc="-10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текстовое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1">
                <a:solidFill>
                  <a:srgbClr val="000000"/>
                </a:solidFill>
                <a:latin typeface="Microsoft Sans Serif"/>
              </a:rPr>
              <a:t>содержимое,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стилизация)</a:t>
            </a:r>
            <a:r>
              <a:rPr lang="en-US" sz="2800" b="0" strike="noStrike" spc="-10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26">
                <a:solidFill>
                  <a:srgbClr val="000000"/>
                </a:solidFill>
                <a:latin typeface="Microsoft Sans Serif"/>
              </a:rPr>
              <a:t>без </a:t>
            </a:r>
            <a:r>
              <a:rPr lang="en-US" sz="2800" b="0" strike="noStrike" spc="-55">
                <a:solidFill>
                  <a:srgbClr val="000000"/>
                </a:solidFill>
                <a:latin typeface="Microsoft Sans Serif"/>
              </a:rPr>
              <a:t>перезагрузки</a:t>
            </a:r>
            <a:r>
              <a:rPr lang="en-US" sz="2800" b="0" strike="noStrike" spc="-11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Microsoft Sans Serif"/>
              </a:rPr>
              <a:t>страницы</a:t>
            </a:r>
            <a:r>
              <a:rPr lang="en-US" sz="2800" b="0" strike="noStrike" spc="-11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0" strike="noStrike" spc="-32">
                <a:solidFill>
                  <a:srgbClr val="000000"/>
                </a:solidFill>
                <a:latin typeface="Microsoft Sans Serif"/>
              </a:rPr>
              <a:t>называется</a:t>
            </a:r>
            <a:r>
              <a:rPr lang="en-US" sz="2800" b="0" strike="noStrike" spc="-9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en-US" sz="2800" b="1" strike="noStrike" spc="-12">
                <a:solidFill>
                  <a:srgbClr val="000000"/>
                </a:solidFill>
                <a:latin typeface="Arial"/>
              </a:rPr>
              <a:t>динамической.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object 4"/>
          <p:cNvPicPr/>
          <p:nvPr/>
        </p:nvPicPr>
        <p:blipFill>
          <a:blip r:embed="rId2"/>
          <a:stretch/>
        </p:blipFill>
        <p:spPr>
          <a:xfrm>
            <a:off x="0" y="7310520"/>
            <a:ext cx="18287640" cy="297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0847520" cy="1851840"/>
          </a:xfrm>
          <a:prstGeom prst="rect">
            <a:avLst/>
          </a:prstGeom>
          <a:noFill/>
          <a:ln w="0">
            <a:noFill/>
          </a:ln>
        </p:spPr>
        <p:txBody>
          <a:bodyPr lIns="0" tIns="133920" rIns="0" bIns="0" anchor="t">
            <a:noAutofit/>
          </a:bodyPr>
          <a:lstStyle/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lang="en-US" sz="7200" b="1" strike="noStrike" spc="-21">
                <a:solidFill>
                  <a:srgbClr val="C91C4B"/>
                </a:solidFill>
                <a:latin typeface="Arial"/>
              </a:rPr>
              <a:t>Подключение</a:t>
            </a:r>
            <a:r>
              <a:rPr lang="en-US" sz="7200" b="1" strike="noStrike" spc="-21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">
                <a:solidFill>
                  <a:srgbClr val="C91C4B"/>
                </a:solidFill>
                <a:latin typeface="Arial"/>
              </a:rPr>
              <a:t>JS</a:t>
            </a:r>
            <a:r>
              <a:rPr lang="en-US" sz="7200" b="1" strike="noStrike" spc="-216">
                <a:solidFill>
                  <a:srgbClr val="C91C4B"/>
                </a:solidFill>
                <a:latin typeface="Arial"/>
              </a:rPr>
              <a:t> </a:t>
            </a:r>
            <a:r>
              <a:rPr lang="en-US" sz="7200" b="1" strike="noStrike" spc="-12">
                <a:solidFill>
                  <a:srgbClr val="C91C4B"/>
                </a:solidFill>
                <a:latin typeface="Arial"/>
              </a:rPr>
              <a:t>файла </a:t>
            </a:r>
            <a:endParaRPr lang="en-US" sz="7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5" name="object 3"/>
          <p:cNvPicPr/>
          <p:nvPr/>
        </p:nvPicPr>
        <p:blipFill>
          <a:blip r:embed="rId2"/>
          <a:stretch/>
        </p:blipFill>
        <p:spPr>
          <a:xfrm>
            <a:off x="635040" y="4181400"/>
            <a:ext cx="8762760" cy="5536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1057</Words>
  <Application>Microsoft Office PowerPoint</Application>
  <PresentationFormat>Произвольный</PresentationFormat>
  <Paragraphs>183</Paragraphs>
  <Slides>79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79</vt:i4>
      </vt:variant>
    </vt:vector>
  </HeadingPairs>
  <TitlesOfParts>
    <vt:vector size="92" baseType="lpstr">
      <vt:lpstr>Arial</vt:lpstr>
      <vt:lpstr>Calibri</vt:lpstr>
      <vt:lpstr>Microsoft Sans Serif</vt:lpstr>
      <vt:lpstr>OpenSymbol</vt:lpstr>
      <vt:lpstr>Roboto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Введение в DOM</vt:lpstr>
      <vt:lpstr>Цель темы</vt:lpstr>
      <vt:lpstr>01 DOM-дерево и элементы</vt:lpstr>
      <vt:lpstr>Создание элементов в HTML</vt:lpstr>
      <vt:lpstr>Понятие DOM</vt:lpstr>
      <vt:lpstr>Пример</vt:lpstr>
      <vt:lpstr>02 Создание DOM-элементов и их настройка</vt:lpstr>
      <vt:lpstr>Динамическая страница</vt:lpstr>
      <vt:lpstr>Подключение JS файла </vt:lpstr>
      <vt:lpstr>Создание DOM-элемента</vt:lpstr>
      <vt:lpstr>Атрибут defer</vt:lpstr>
      <vt:lpstr>Способы добавления элементов</vt:lpstr>
      <vt:lpstr>Добавление текста в элементы</vt:lpstr>
      <vt:lpstr>Создание элементов на основе массива</vt:lpstr>
      <vt:lpstr>Результат в браузере</vt:lpstr>
      <vt:lpstr>Добавление атрибутов</vt:lpstr>
      <vt:lpstr>setAttribute()</vt:lpstr>
      <vt:lpstr>removeAttribute()</vt:lpstr>
      <vt:lpstr>Добавление класса</vt:lpstr>
      <vt:lpstr>Методы classList</vt:lpstr>
      <vt:lpstr>Получение элементов из DOM- дерева</vt:lpstr>
      <vt:lpstr>Пример</vt:lpstr>
      <vt:lpstr>getElementById()</vt:lpstr>
      <vt:lpstr>querySelector()</vt:lpstr>
      <vt:lpstr>querySelectorAll()</vt:lpstr>
      <vt:lpstr>style</vt:lpstr>
      <vt:lpstr>03 События</vt:lpstr>
      <vt:lpstr>Событие в Javascript</vt:lpstr>
      <vt:lpstr>Обработчик события</vt:lpstr>
      <vt:lpstr>Создание обработчика события</vt:lpstr>
      <vt:lpstr>addEventListener</vt:lpstr>
      <vt:lpstr>Пример</vt:lpstr>
      <vt:lpstr>Свойство события</vt:lpstr>
      <vt:lpstr>Пример</vt:lpstr>
      <vt:lpstr>Атрибут события</vt:lpstr>
      <vt:lpstr>Пример</vt:lpstr>
      <vt:lpstr>События мыши</vt:lpstr>
      <vt:lpstr>click</vt:lpstr>
      <vt:lpstr>contexmenu</vt:lpstr>
      <vt:lpstr>mouseover / mouseout</vt:lpstr>
      <vt:lpstr>mousedown / mouseup</vt:lpstr>
      <vt:lpstr>mousemove</vt:lpstr>
      <vt:lpstr>События клавиатуры и ввода</vt:lpstr>
      <vt:lpstr>keydown и keyup</vt:lpstr>
      <vt:lpstr>input</vt:lpstr>
      <vt:lpstr>Пример</vt:lpstr>
      <vt:lpstr>change</vt:lpstr>
      <vt:lpstr>Пример</vt:lpstr>
      <vt:lpstr>DOMContentLoaded</vt:lpstr>
      <vt:lpstr>Пример</vt:lpstr>
      <vt:lpstr>Пример</vt:lpstr>
      <vt:lpstr>Пример</vt:lpstr>
      <vt:lpstr>Пример</vt:lpstr>
      <vt:lpstr>Другие события</vt:lpstr>
      <vt:lpstr>04 Глобальный объект window</vt:lpstr>
      <vt:lpstr>Презентация PowerPoint</vt:lpstr>
      <vt:lpstr>Window</vt:lpstr>
      <vt:lpstr>Содержимое window (часть)</vt:lpstr>
      <vt:lpstr>Замыкание</vt:lpstr>
      <vt:lpstr>Пример замыкания</vt:lpstr>
      <vt:lpstr>IIFE</vt:lpstr>
      <vt:lpstr>Пример</vt:lpstr>
      <vt:lpstr>05 Практика. Создание Todo-list</vt:lpstr>
      <vt:lpstr>Проект</vt:lpstr>
      <vt:lpstr>Bootstrap</vt:lpstr>
      <vt:lpstr>IIFE функция</vt:lpstr>
      <vt:lpstr>Функция запуска приложения</vt:lpstr>
      <vt:lpstr>Запуск приложения</vt:lpstr>
      <vt:lpstr>Заголовок</vt:lpstr>
      <vt:lpstr>Форма добавления</vt:lpstr>
      <vt:lpstr>Форма добавления</vt:lpstr>
      <vt:lpstr>Список</vt:lpstr>
      <vt:lpstr>Элемент списка</vt:lpstr>
      <vt:lpstr>Элемент списка</vt:lpstr>
      <vt:lpstr>Добавление элемента списка</vt:lpstr>
      <vt:lpstr>Добавление элемента списка</vt:lpstr>
      <vt:lpstr>Настройка подключения</vt:lpstr>
      <vt:lpstr>Пользователи</vt:lpstr>
      <vt:lpstr>Результат в браузере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Презентация.pptx</dc:title>
  <dc:subject/>
  <dc:creator/>
  <dc:description/>
  <cp:lastModifiedBy>Ivan Plank</cp:lastModifiedBy>
  <cp:revision>10</cp:revision>
  <dcterms:created xsi:type="dcterms:W3CDTF">2025-09-13T05:55:04Z</dcterms:created>
  <dcterms:modified xsi:type="dcterms:W3CDTF">2025-09-15T17:47:00Z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2025-09-13T00:00:00Z</vt:filetime>
  </property>
  <property fmtid="{D5CDD505-2E9C-101B-9397-08002B2CF9AE}" pid="3" name="Creator">
    <vt:lpwstr>Google</vt:lpwstr>
  </property>
  <property fmtid="{D5CDD505-2E9C-101B-9397-08002B2CF9AE}" pid="4" name="LastSaved">
    <vt:filetime>2025-09-13T00:00:00Z</vt:filetime>
  </property>
  <property fmtid="{D5CDD505-2E9C-101B-9397-08002B2CF9AE}" pid="5" name="PresentationFormat">
    <vt:lpwstr>Произвольный</vt:lpwstr>
  </property>
  <property fmtid="{D5CDD505-2E9C-101B-9397-08002B2CF9AE}" pid="6" name="Slides">
    <vt:i4>84</vt:i4>
  </property>
</Properties>
</file>